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309"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0" r:id="rId28"/>
    <p:sldId id="283" r:id="rId29"/>
    <p:sldId id="284" r:id="rId30"/>
    <p:sldId id="285" r:id="rId31"/>
    <p:sldId id="286" r:id="rId32"/>
    <p:sldId id="310"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Franklin Gothic" panose="020B0604020202020204" charset="0"/>
      <p:regular r:id="rId60"/>
      <p:bold r:id="rId61"/>
      <p:italic r:id="rId62"/>
      <p:boldItalic r:id="rId63"/>
    </p:embeddedFont>
    <p:embeddedFont>
      <p:font typeface="Gisha" panose="020B0502040204020203" pitchFamily="34" charset="-79"/>
      <p:regular r:id="rId64"/>
      <p:bold r:id="rId65"/>
    </p:embeddedFont>
    <p:embeddedFont>
      <p:font typeface="Libre Franklin" panose="020B0604020202020204" charset="0"/>
      <p:regular r:id="rId66"/>
      <p:bold r:id="rId67"/>
      <p:italic r:id="rId68"/>
      <p:boldItalic r:id="rId69"/>
    </p:embeddedFont>
    <p:embeddedFont>
      <p:font typeface="Tahoma" panose="020B0604030504040204" pitchFamily="3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2" roundtripDataSignature="AMtx7mjpGN8JNKP/N/Ia9nQf1+t5xmvK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074"/>
    <a:srgbClr val="DF8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82BD37-C89F-4012-B1F9-7271D3D02523}">
  <a:tblStyle styleId="{E882BD37-C89F-4012-B1F9-7271D3D025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flipH="1">
            <a:off x="3886200" y="0"/>
            <a:ext cx="2971800" cy="458788"/>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flipH="1">
            <a:off x="1587" y="0"/>
            <a:ext cx="2971800" cy="458788"/>
          </a:xfrm>
          <a:prstGeom prst="rect">
            <a:avLst/>
          </a:prstGeom>
          <a:noFill/>
          <a:ln>
            <a:noFill/>
          </a:ln>
        </p:spPr>
        <p:txBody>
          <a:bodyPr spcFirstLastPara="1" wrap="square" lIns="91425" tIns="45700" rIns="91425" bIns="45700" anchor="t"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flipH="1">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flipH="1">
            <a:off x="3886200" y="8685213"/>
            <a:ext cx="2971800" cy="458787"/>
          </a:xfrm>
          <a:prstGeom prst="rect">
            <a:avLst/>
          </a:prstGeom>
          <a:noFill/>
          <a:ln>
            <a:noFill/>
          </a:ln>
        </p:spPr>
        <p:txBody>
          <a:bodyPr spcFirstLastPara="1" wrap="square" lIns="91425" tIns="45700" rIns="91425" bIns="45700" anchor="b" anchorCtr="0">
            <a:noAutofit/>
          </a:bodyPr>
          <a:lstStyle>
            <a:lvl1pPr marR="0" lvl="0" algn="r" rtl="1">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flipH="1">
            <a:off x="1587"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1">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54021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idx="12"/>
          </p:nvPr>
        </p:nvSpPr>
        <p:spPr/>
        <p:txBody>
          <a:bodyPr/>
          <a:lstStyle/>
          <a:p>
            <a:pPr marL="0" marR="0" lvl="0" indent="0" algn="r" rtl="1">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35837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95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454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5e068ffb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5e068ffbb_0_5: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a5e068ffbb_0_5: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462499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552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75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f423070c8_0_2: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af423070c8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3896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19cf3f96a_0_14: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b19cf3f96a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7254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b19cf3f96a_0_29: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b19cf3f96a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560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b227a06492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b227a06492_0_56: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b227a06492_0_56: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84341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227a0649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227a06492_0_21: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b227a06492_0_21: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19755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129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227a0649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227a06492_0_28: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b227a06492_0_28: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2794056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227a06492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227a06492_0_35: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b227a06492_0_35: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993847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227a06492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227a06492_0_96: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b227a06492_0_96: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599383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b227a06492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b227a06492_0_42: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b227a06492_0_42: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478817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227a0649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227a06492_0_49: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b227a06492_0_49: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672625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b227a06492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b227a06492_0_79: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b227a06492_0_79: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28186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227a06492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b227a06492_0_104: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b227a06492_0_104: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742064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227a06492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227a06492_0_72: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gb227a06492_0_72: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93007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b07ac40248_0_8: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b07ac4024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832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07ac40248_0_18: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b07ac40248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823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573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b07ac40248_0_26: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b07ac4024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287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07ac40248_0_37: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b07ac40248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001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b07ac40248_0_58: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b07ac40248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0353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829c89ff7_0_7: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a829c89ff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379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829c89ff7_0_15: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a829c89ff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4952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829c89ff7_0_24: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ga829c89ff7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523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829c89ff7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a829c89ff7_0_33: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a829c89ff7_0_33: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1886345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829c89ff7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a829c89ff7_0_40: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a829c89ff7_0_40: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877114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b296092ba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b296092baf_0_8: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b296092baf_0_8: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598639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829c89ff7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a829c89ff7_0_55: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a829c89ff7_0_55: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1621997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079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aa093bdba9_2_11: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aa093bdba9_2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214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a093bdba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a093bdba9_0_0: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aa093bdba9_0_0: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522247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a093bdba9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a093bdba9_2_44: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aa093bdba9_2_44: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25804832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22c672d21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22c672d21_0_2: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b22c672d21_0_2: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22600979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a093bdba9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a093bdba9_2_31: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aa093bdba9_2_31: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578094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b19cf3f96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b19cf3f96a_0_3: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b19cf3f96a_0_3: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10077080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a093bdba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a093bdba9_0_13: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aa093bdba9_0_13: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995809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b22c672d21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b22c672d21_0_21: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gb22c672d21_0_21: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1685750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a093bdba9_2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a093bdba9_2_20: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aa093bdba9_2_20: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3580970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22c672d21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22c672d21_0_13: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b22c672d21_0_13: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300235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604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aa093bdba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aa093bdba9_0_20: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aa093bdba9_0_20: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3274079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b19cf3f96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b19cf3f96a_1_0: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b19cf3f96a_1_0:notes"/>
          <p:cNvSpPr txBox="1">
            <a:spLocks noGrp="1"/>
          </p:cNvSpPr>
          <p:nvPr>
            <p:ph type="sldNum" idx="12"/>
          </p:nvPr>
        </p:nvSpPr>
        <p:spPr>
          <a:xfrm flipH="1">
            <a:off x="1587" y="8685213"/>
            <a:ext cx="2971800" cy="4587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2967511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3: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28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681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83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flipH="1">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192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0742f5f34_1_26:notes"/>
          <p:cNvSpPr txBox="1">
            <a:spLocks noGrp="1"/>
          </p:cNvSpPr>
          <p:nvPr>
            <p:ph type="body" idx="1"/>
          </p:nvPr>
        </p:nvSpPr>
        <p:spPr>
          <a:xfrm flipH="1">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b0742f5f34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8737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שקופית כותרת" type="title" preserve="1">
  <p:cSld name="1_שקופית כותרת">
    <p:spTree>
      <p:nvGrpSpPr>
        <p:cNvPr id="1" name="Shape 18"/>
        <p:cNvGrpSpPr/>
        <p:nvPr/>
      </p:nvGrpSpPr>
      <p:grpSpPr>
        <a:xfrm>
          <a:off x="0" y="0"/>
          <a:ext cx="0" cy="0"/>
          <a:chOff x="0" y="0"/>
          <a:chExt cx="0" cy="0"/>
        </a:xfrm>
      </p:grpSpPr>
      <p:pic>
        <p:nvPicPr>
          <p:cNvPr id="2050" name="Picture 2" descr="סדנת Predictive Maintenance 4.0 - לשכת המהנדסים והאדריכלים">
            <a:extLst>
              <a:ext uri="{FF2B5EF4-FFF2-40B4-BE49-F238E27FC236}">
                <a16:creationId xmlns:a16="http://schemas.microsoft.com/office/drawing/2014/main" id="{6FF3A204-C4A7-4E01-A6A7-3FF6004AA2F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749300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20;p15"/>
          <p:cNvSpPr txBox="1">
            <a:spLocks noGrp="1"/>
          </p:cNvSpPr>
          <p:nvPr>
            <p:ph type="ctrTitle"/>
          </p:nvPr>
        </p:nvSpPr>
        <p:spPr>
          <a:xfrm flipH="1">
            <a:off x="617260" y="1020431"/>
            <a:ext cx="10993549" cy="1475013"/>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3600"/>
              <a:buFont typeface="Tahoma"/>
              <a:buNone/>
              <a:defRPr sz="3600">
                <a:solidFill>
                  <a:srgbClr val="3F3F3F"/>
                </a:solidFill>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 name="Google Shape;21;p15"/>
          <p:cNvSpPr txBox="1">
            <a:spLocks noGrp="1"/>
          </p:cNvSpPr>
          <p:nvPr>
            <p:ph type="subTitle" idx="1"/>
          </p:nvPr>
        </p:nvSpPr>
        <p:spPr>
          <a:xfrm flipH="1">
            <a:off x="617260" y="2495445"/>
            <a:ext cx="10993546" cy="590321"/>
          </a:xfrm>
          <a:prstGeom prst="rect">
            <a:avLst/>
          </a:prstGeom>
          <a:noFill/>
          <a:ln>
            <a:noFill/>
          </a:ln>
        </p:spPr>
        <p:txBody>
          <a:bodyPr spcFirstLastPara="1" wrap="square" lIns="91425" tIns="45700" rIns="91425" bIns="45700" anchor="t" anchorCtr="0">
            <a:normAutofit/>
          </a:bodyPr>
          <a:lstStyle>
            <a:lvl1pPr lvl="0" algn="r" rtl="1">
              <a:lnSpc>
                <a:spcPct val="110000"/>
              </a:lnSpc>
              <a:spcBef>
                <a:spcPts val="320"/>
              </a:spcBef>
              <a:spcAft>
                <a:spcPts val="0"/>
              </a:spcAft>
              <a:buSzPts val="1472"/>
              <a:buNone/>
              <a:defRPr sz="1600" cap="none">
                <a:solidFill>
                  <a:schemeClr val="accent1"/>
                </a:solidFill>
                <a:latin typeface="Tahoma"/>
                <a:ea typeface="Tahoma"/>
                <a:cs typeface="Tahoma"/>
                <a:sym typeface="Tahoma"/>
              </a:defRPr>
            </a:lvl1pPr>
            <a:lvl2pPr lvl="1" algn="ctr" rtl="1">
              <a:spcBef>
                <a:spcPts val="600"/>
              </a:spcBef>
              <a:spcAft>
                <a:spcPts val="0"/>
              </a:spcAft>
              <a:buSzPts val="1288"/>
              <a:buNone/>
              <a:defRPr>
                <a:solidFill>
                  <a:srgbClr val="888888"/>
                </a:solidFill>
              </a:defRPr>
            </a:lvl2pPr>
            <a:lvl3pPr lvl="2" algn="ctr" rtl="1">
              <a:spcBef>
                <a:spcPts val="600"/>
              </a:spcBef>
              <a:spcAft>
                <a:spcPts val="0"/>
              </a:spcAft>
              <a:buSzPts val="1196"/>
              <a:buNone/>
              <a:defRPr>
                <a:solidFill>
                  <a:srgbClr val="888888"/>
                </a:solidFill>
              </a:defRPr>
            </a:lvl3pPr>
            <a:lvl4pPr lvl="3" algn="ctr" rtl="1">
              <a:spcBef>
                <a:spcPts val="600"/>
              </a:spcBef>
              <a:spcAft>
                <a:spcPts val="0"/>
              </a:spcAft>
              <a:buSzPts val="1012"/>
              <a:buNone/>
              <a:defRPr>
                <a:solidFill>
                  <a:srgbClr val="888888"/>
                </a:solidFill>
              </a:defRPr>
            </a:lvl4pPr>
            <a:lvl5pPr lvl="4" algn="ctr" rtl="1">
              <a:spcBef>
                <a:spcPts val="600"/>
              </a:spcBef>
              <a:spcAft>
                <a:spcPts val="0"/>
              </a:spcAft>
              <a:buSzPts val="1012"/>
              <a:buNone/>
              <a:defRPr>
                <a:solidFill>
                  <a:srgbClr val="888888"/>
                </a:solidFill>
              </a:defRPr>
            </a:lvl5pPr>
            <a:lvl6pPr lvl="5" algn="ctr" rtl="1">
              <a:spcBef>
                <a:spcPts val="600"/>
              </a:spcBef>
              <a:spcAft>
                <a:spcPts val="0"/>
              </a:spcAft>
              <a:buSzPts val="1104"/>
              <a:buNone/>
              <a:defRPr>
                <a:solidFill>
                  <a:srgbClr val="888888"/>
                </a:solidFill>
              </a:defRPr>
            </a:lvl6pPr>
            <a:lvl7pPr lvl="6" algn="ctr" rtl="1">
              <a:spcBef>
                <a:spcPts val="600"/>
              </a:spcBef>
              <a:spcAft>
                <a:spcPts val="0"/>
              </a:spcAft>
              <a:buSzPts val="1104"/>
              <a:buNone/>
              <a:defRPr>
                <a:solidFill>
                  <a:srgbClr val="888888"/>
                </a:solidFill>
              </a:defRPr>
            </a:lvl7pPr>
            <a:lvl8pPr lvl="7" algn="ctr" rtl="1">
              <a:spcBef>
                <a:spcPts val="600"/>
              </a:spcBef>
              <a:spcAft>
                <a:spcPts val="0"/>
              </a:spcAft>
              <a:buSzPts val="1104"/>
              <a:buNone/>
              <a:defRPr>
                <a:solidFill>
                  <a:srgbClr val="888888"/>
                </a:solidFill>
              </a:defRPr>
            </a:lvl8pPr>
            <a:lvl9pPr lvl="8" algn="ctr" rtl="1">
              <a:spcBef>
                <a:spcPts val="600"/>
              </a:spcBef>
              <a:spcAft>
                <a:spcPts val="600"/>
              </a:spcAft>
              <a:buSzPts val="1104"/>
              <a:buNone/>
              <a:defRPr>
                <a:solidFill>
                  <a:srgbClr val="888888"/>
                </a:solidFill>
              </a:defRPr>
            </a:lvl9pPr>
          </a:lstStyle>
          <a:p>
            <a:endParaRPr/>
          </a:p>
        </p:txBody>
      </p:sp>
      <p:sp>
        <p:nvSpPr>
          <p:cNvPr id="22" name="Google Shape;22;p15"/>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3" name="Google Shape;23;p15"/>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
        <p:nvSpPr>
          <p:cNvPr id="25" name="Google Shape;25;p15"/>
          <p:cNvSpPr txBox="1"/>
          <p:nvPr/>
        </p:nvSpPr>
        <p:spPr>
          <a:xfrm flipH="1">
            <a:off x="4112408" y="3972610"/>
            <a:ext cx="69172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
        <p:nvSpPr>
          <p:cNvPr id="26" name="Google Shape;26;p15"/>
          <p:cNvSpPr txBox="1"/>
          <p:nvPr/>
        </p:nvSpPr>
        <p:spPr>
          <a:xfrm flipH="1">
            <a:off x="1160059" y="3991300"/>
            <a:ext cx="2844799" cy="365125"/>
          </a:xfrm>
          <a:prstGeom prst="rect">
            <a:avLst/>
          </a:prstGeom>
          <a:noFill/>
          <a:ln>
            <a:noFill/>
          </a:ln>
        </p:spPr>
        <p:txBody>
          <a:bodyPr spcFirstLastPara="1" wrap="square" lIns="91425" tIns="45700" rIns="91425" bIns="45700" anchor="ctr" anchorCtr="0">
            <a:noAutofit/>
          </a:bodyPr>
          <a:lstStyle/>
          <a:p>
            <a:pPr marL="0" marR="0" lvl="0" indent="0" algn="l"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
        <p:nvSpPr>
          <p:cNvPr id="27" name="Google Shape;27;p15"/>
          <p:cNvSpPr txBox="1"/>
          <p:nvPr/>
        </p:nvSpPr>
        <p:spPr>
          <a:xfrm flipH="1">
            <a:off x="0" y="3972610"/>
            <a:ext cx="10525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Tree>
    <p:extLst>
      <p:ext uri="{BB962C8B-B14F-4D97-AF65-F5344CB8AC3E}">
        <p14:creationId xmlns:p14="http://schemas.microsoft.com/office/powerpoint/2010/main" val="3910357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תמונה עם כיתוב" type="picTx">
  <p:cSld name="PICTURE_WITH_CAPTION_TEXT">
    <p:spTree>
      <p:nvGrpSpPr>
        <p:cNvPr id="1" name="Shape 77"/>
        <p:cNvGrpSpPr/>
        <p:nvPr/>
      </p:nvGrpSpPr>
      <p:grpSpPr>
        <a:xfrm>
          <a:off x="0" y="0"/>
          <a:ext cx="0" cy="0"/>
          <a:chOff x="0" y="0"/>
          <a:chExt cx="0" cy="0"/>
        </a:xfrm>
      </p:grpSpPr>
      <p:sp>
        <p:nvSpPr>
          <p:cNvPr id="78" name="Google Shape;78;p23"/>
          <p:cNvSpPr txBox="1">
            <a:spLocks noGrp="1"/>
          </p:cNvSpPr>
          <p:nvPr>
            <p:ph type="title"/>
          </p:nvPr>
        </p:nvSpPr>
        <p:spPr>
          <a:xfrm flipH="1">
            <a:off x="581191" y="4693389"/>
            <a:ext cx="11029616" cy="566738"/>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400"/>
              <a:buFont typeface="Tahoma"/>
              <a:buNone/>
              <a:defRPr sz="2400" b="0">
                <a:solidFill>
                  <a:srgbClr val="3F3F3F"/>
                </a:solidFill>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9" name="Google Shape;79;p23"/>
          <p:cNvSpPr>
            <a:spLocks noGrp="1"/>
          </p:cNvSpPr>
          <p:nvPr>
            <p:ph type="pic" idx="2"/>
          </p:nvPr>
        </p:nvSpPr>
        <p:spPr>
          <a:xfrm flipH="1">
            <a:off x="453324" y="641350"/>
            <a:ext cx="11290859" cy="3651249"/>
          </a:xfrm>
          <a:prstGeom prst="rect">
            <a:avLst/>
          </a:prstGeom>
          <a:noFill/>
          <a:ln>
            <a:noFill/>
          </a:ln>
        </p:spPr>
        <p:txBody>
          <a:bodyPr spcFirstLastPara="1" wrap="square" lIns="91425" tIns="45700" rIns="91425" bIns="45700" anchor="t" anchorCtr="0">
            <a:normAutofit/>
          </a:bodyPr>
          <a:lstStyle>
            <a:lvl1pPr marR="0" lvl="0" algn="ctr" rtl="1">
              <a:lnSpc>
                <a:spcPct val="110000"/>
              </a:lnSpc>
              <a:spcBef>
                <a:spcPts val="320"/>
              </a:spcBef>
              <a:spcAft>
                <a:spcPts val="0"/>
              </a:spcAft>
              <a:buClr>
                <a:schemeClr val="accent1"/>
              </a:buClr>
              <a:buSzPts val="1472"/>
              <a:buFont typeface="Noto Sans Symbols"/>
              <a:buNone/>
              <a:defRPr sz="1600" b="0" i="0" u="none" strike="noStrike" cap="none">
                <a:solidFill>
                  <a:srgbClr val="3F3F3F"/>
                </a:solidFill>
                <a:latin typeface="Tahoma"/>
                <a:ea typeface="Tahoma"/>
                <a:cs typeface="Tahoma"/>
                <a:sym typeface="Tahoma"/>
              </a:defRPr>
            </a:lvl1pPr>
            <a:lvl2pPr marR="0" lvl="1" algn="r" rtl="1">
              <a:spcBef>
                <a:spcPts val="600"/>
              </a:spcBef>
              <a:spcAft>
                <a:spcPts val="0"/>
              </a:spcAft>
              <a:buClr>
                <a:schemeClr val="accent1"/>
              </a:buClr>
              <a:buSzPts val="1472"/>
              <a:buFont typeface="Noto Sans Symbols"/>
              <a:buNone/>
              <a:defRPr sz="1600" b="0" i="0" u="none" strike="noStrike" cap="none">
                <a:solidFill>
                  <a:srgbClr val="3F3F3F"/>
                </a:solidFill>
                <a:latin typeface="Tahoma"/>
                <a:ea typeface="Tahoma"/>
                <a:cs typeface="Tahoma"/>
                <a:sym typeface="Tahoma"/>
              </a:defRPr>
            </a:lvl2pPr>
            <a:lvl3pPr marR="0" lvl="2" algn="r" rtl="1">
              <a:spcBef>
                <a:spcPts val="600"/>
              </a:spcBef>
              <a:spcAft>
                <a:spcPts val="0"/>
              </a:spcAft>
              <a:buClr>
                <a:schemeClr val="accent1"/>
              </a:buClr>
              <a:buSzPts val="1472"/>
              <a:buFont typeface="Noto Sans Symbols"/>
              <a:buNone/>
              <a:defRPr sz="1600" b="0" i="0" u="none" strike="noStrike" cap="none">
                <a:solidFill>
                  <a:srgbClr val="3F3F3F"/>
                </a:solidFill>
                <a:latin typeface="Tahoma"/>
                <a:ea typeface="Tahoma"/>
                <a:cs typeface="Tahoma"/>
                <a:sym typeface="Tahoma"/>
              </a:defRPr>
            </a:lvl3pPr>
            <a:lvl4pPr marR="0" lvl="3" algn="r" rtl="1">
              <a:spcBef>
                <a:spcPts val="600"/>
              </a:spcBef>
              <a:spcAft>
                <a:spcPts val="0"/>
              </a:spcAft>
              <a:buClr>
                <a:schemeClr val="accent1"/>
              </a:buClr>
              <a:buSzPts val="1472"/>
              <a:buFont typeface="Noto Sans Symbols"/>
              <a:buNone/>
              <a:defRPr sz="1600" b="0" i="0" u="none" strike="noStrike" cap="none">
                <a:solidFill>
                  <a:srgbClr val="3F3F3F"/>
                </a:solidFill>
                <a:latin typeface="Tahoma"/>
                <a:ea typeface="Tahoma"/>
                <a:cs typeface="Tahoma"/>
                <a:sym typeface="Tahoma"/>
              </a:defRPr>
            </a:lvl4pPr>
            <a:lvl5pPr marR="0" lvl="4" algn="r" rtl="1">
              <a:spcBef>
                <a:spcPts val="600"/>
              </a:spcBef>
              <a:spcAft>
                <a:spcPts val="0"/>
              </a:spcAft>
              <a:buClr>
                <a:schemeClr val="accent1"/>
              </a:buClr>
              <a:buSzPts val="1472"/>
              <a:buFont typeface="Noto Sans Symbols"/>
              <a:buNone/>
              <a:defRPr sz="1600" b="0" i="0" u="none" strike="noStrike" cap="none">
                <a:solidFill>
                  <a:srgbClr val="3F3F3F"/>
                </a:solidFill>
                <a:latin typeface="Tahoma"/>
                <a:ea typeface="Tahoma"/>
                <a:cs typeface="Tahoma"/>
                <a:sym typeface="Tahoma"/>
              </a:defRPr>
            </a:lvl5pPr>
            <a:lvl6pPr marR="0" lvl="5" algn="r" rtl="1">
              <a:spcBef>
                <a:spcPts val="600"/>
              </a:spcBef>
              <a:spcAft>
                <a:spcPts val="0"/>
              </a:spcAft>
              <a:buClr>
                <a:schemeClr val="accent2"/>
              </a:buClr>
              <a:buSzPts val="1472"/>
              <a:buFont typeface="Noto Sans Symbols"/>
              <a:buNone/>
              <a:defRPr sz="1600" b="0" i="0" u="none" strike="noStrike" cap="none">
                <a:solidFill>
                  <a:schemeClr val="dk2"/>
                </a:solidFill>
                <a:latin typeface="Libre Franklin"/>
                <a:ea typeface="Libre Franklin"/>
                <a:cs typeface="Libre Franklin"/>
                <a:sym typeface="Libre Franklin"/>
              </a:defRPr>
            </a:lvl6pPr>
            <a:lvl7pPr marR="0" lvl="6" algn="r" rtl="1">
              <a:spcBef>
                <a:spcPts val="600"/>
              </a:spcBef>
              <a:spcAft>
                <a:spcPts val="0"/>
              </a:spcAft>
              <a:buClr>
                <a:schemeClr val="accent2"/>
              </a:buClr>
              <a:buSzPts val="1472"/>
              <a:buFont typeface="Noto Sans Symbols"/>
              <a:buNone/>
              <a:defRPr sz="1600" b="0" i="0" u="none" strike="noStrike" cap="none">
                <a:solidFill>
                  <a:schemeClr val="dk2"/>
                </a:solidFill>
                <a:latin typeface="Libre Franklin"/>
                <a:ea typeface="Libre Franklin"/>
                <a:cs typeface="Libre Franklin"/>
                <a:sym typeface="Libre Franklin"/>
              </a:defRPr>
            </a:lvl7pPr>
            <a:lvl8pPr marR="0" lvl="7" algn="r" rtl="1">
              <a:spcBef>
                <a:spcPts val="600"/>
              </a:spcBef>
              <a:spcAft>
                <a:spcPts val="0"/>
              </a:spcAft>
              <a:buClr>
                <a:schemeClr val="accent2"/>
              </a:buClr>
              <a:buSzPts val="1472"/>
              <a:buFont typeface="Noto Sans Symbols"/>
              <a:buNone/>
              <a:defRPr sz="1600" b="0" i="0" u="none" strike="noStrike" cap="none">
                <a:solidFill>
                  <a:schemeClr val="dk2"/>
                </a:solidFill>
                <a:latin typeface="Libre Franklin"/>
                <a:ea typeface="Libre Franklin"/>
                <a:cs typeface="Libre Franklin"/>
                <a:sym typeface="Libre Franklin"/>
              </a:defRPr>
            </a:lvl8pPr>
            <a:lvl9pPr marR="0" lvl="8" algn="r" rtl="1">
              <a:spcBef>
                <a:spcPts val="600"/>
              </a:spcBef>
              <a:spcAft>
                <a:spcPts val="600"/>
              </a:spcAft>
              <a:buClr>
                <a:schemeClr val="accent2"/>
              </a:buClr>
              <a:buSzPts val="1472"/>
              <a:buFont typeface="Noto Sans Symbols"/>
              <a:buNone/>
              <a:defRPr sz="1600" b="0" i="0" u="none" strike="noStrike" cap="none">
                <a:solidFill>
                  <a:schemeClr val="dk2"/>
                </a:solidFill>
                <a:latin typeface="Libre Franklin"/>
                <a:ea typeface="Libre Franklin"/>
                <a:cs typeface="Libre Franklin"/>
                <a:sym typeface="Libre Franklin"/>
              </a:defRPr>
            </a:lvl9pPr>
          </a:lstStyle>
          <a:p>
            <a:endParaRPr/>
          </a:p>
        </p:txBody>
      </p:sp>
      <p:sp>
        <p:nvSpPr>
          <p:cNvPr id="80" name="Google Shape;80;p23"/>
          <p:cNvSpPr txBox="1">
            <a:spLocks noGrp="1"/>
          </p:cNvSpPr>
          <p:nvPr>
            <p:ph type="body" idx="1"/>
          </p:nvPr>
        </p:nvSpPr>
        <p:spPr>
          <a:xfrm flipH="1">
            <a:off x="581191"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r" rtl="1">
              <a:lnSpc>
                <a:spcPct val="110000"/>
              </a:lnSpc>
              <a:spcBef>
                <a:spcPts val="320"/>
              </a:spcBef>
              <a:spcAft>
                <a:spcPts val="0"/>
              </a:spcAft>
              <a:buSzPts val="1472"/>
              <a:buNone/>
              <a:defRPr sz="1600">
                <a:latin typeface="Tahoma"/>
                <a:ea typeface="Tahoma"/>
                <a:cs typeface="Tahoma"/>
                <a:sym typeface="Tahoma"/>
              </a:defRPr>
            </a:lvl1pPr>
            <a:lvl2pPr marL="914400" lvl="1" indent="-228600" algn="r" rtl="1">
              <a:spcBef>
                <a:spcPts val="600"/>
              </a:spcBef>
              <a:spcAft>
                <a:spcPts val="0"/>
              </a:spcAft>
              <a:buSzPts val="1104"/>
              <a:buNone/>
              <a:defRPr sz="1200"/>
            </a:lvl2pPr>
            <a:lvl3pPr marL="1371600" lvl="2" indent="-228600" algn="r" rtl="1">
              <a:spcBef>
                <a:spcPts val="600"/>
              </a:spcBef>
              <a:spcAft>
                <a:spcPts val="0"/>
              </a:spcAft>
              <a:buSzPts val="920"/>
              <a:buNone/>
              <a:defRPr sz="1000"/>
            </a:lvl3pPr>
            <a:lvl4pPr marL="1828800" lvl="3" indent="-228600" algn="r" rtl="1">
              <a:spcBef>
                <a:spcPts val="600"/>
              </a:spcBef>
              <a:spcAft>
                <a:spcPts val="0"/>
              </a:spcAft>
              <a:buSzPts val="828"/>
              <a:buNone/>
              <a:defRPr sz="900"/>
            </a:lvl4pPr>
            <a:lvl5pPr marL="2286000" lvl="4" indent="-228600" algn="r" rtl="1">
              <a:spcBef>
                <a:spcPts val="600"/>
              </a:spcBef>
              <a:spcAft>
                <a:spcPts val="0"/>
              </a:spcAft>
              <a:buSzPts val="828"/>
              <a:buNone/>
              <a:defRPr sz="900"/>
            </a:lvl5pPr>
            <a:lvl6pPr marL="2743200" lvl="5" indent="-228600" algn="r" rtl="1">
              <a:spcBef>
                <a:spcPts val="600"/>
              </a:spcBef>
              <a:spcAft>
                <a:spcPts val="0"/>
              </a:spcAft>
              <a:buSzPts val="828"/>
              <a:buNone/>
              <a:defRPr sz="900"/>
            </a:lvl6pPr>
            <a:lvl7pPr marL="3200400" lvl="6" indent="-228600" algn="r" rtl="1">
              <a:spcBef>
                <a:spcPts val="600"/>
              </a:spcBef>
              <a:spcAft>
                <a:spcPts val="0"/>
              </a:spcAft>
              <a:buSzPts val="828"/>
              <a:buNone/>
              <a:defRPr sz="900"/>
            </a:lvl7pPr>
            <a:lvl8pPr marL="3657600" lvl="7" indent="-228600" algn="r" rtl="1">
              <a:spcBef>
                <a:spcPts val="600"/>
              </a:spcBef>
              <a:spcAft>
                <a:spcPts val="0"/>
              </a:spcAft>
              <a:buSzPts val="828"/>
              <a:buNone/>
              <a:defRPr sz="900"/>
            </a:lvl8pPr>
            <a:lvl9pPr marL="4114800" lvl="8" indent="-228600" algn="r" rtl="1">
              <a:spcBef>
                <a:spcPts val="600"/>
              </a:spcBef>
              <a:spcAft>
                <a:spcPts val="600"/>
              </a:spcAft>
              <a:buSzPts val="828"/>
              <a:buNone/>
              <a:defRPr sz="900"/>
            </a:lvl9pPr>
          </a:lstStyle>
          <a:p>
            <a:endParaRPr/>
          </a:p>
        </p:txBody>
      </p:sp>
      <p:sp>
        <p:nvSpPr>
          <p:cNvPr id="81" name="Google Shape;81;p23"/>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2" name="Google Shape;82;p23"/>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VERTICAL_TEXT">
    <p:spTree>
      <p:nvGrpSpPr>
        <p:cNvPr id="1" name="Shape 84"/>
        <p:cNvGrpSpPr/>
        <p:nvPr/>
      </p:nvGrpSpPr>
      <p:grpSpPr>
        <a:xfrm>
          <a:off x="0" y="0"/>
          <a:ext cx="0" cy="0"/>
          <a:chOff x="0" y="0"/>
          <a:chExt cx="0" cy="0"/>
        </a:xfrm>
      </p:grpSpPr>
      <p:sp>
        <p:nvSpPr>
          <p:cNvPr id="85" name="Google Shape;85;p24"/>
          <p:cNvSpPr txBox="1">
            <a:spLocks noGrp="1"/>
          </p:cNvSpPr>
          <p:nvPr>
            <p:ph type="title"/>
          </p:nvPr>
        </p:nvSpPr>
        <p:spPr>
          <a:xfrm flipH="1">
            <a:off x="581192" y="702156"/>
            <a:ext cx="11029616" cy="1013800"/>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800"/>
              <a:buFont typeface="Tahoma"/>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6" name="Google Shape;86;p24"/>
          <p:cNvSpPr txBox="1">
            <a:spLocks noGrp="1"/>
          </p:cNvSpPr>
          <p:nvPr>
            <p:ph type="body" idx="1"/>
          </p:nvPr>
        </p:nvSpPr>
        <p:spPr>
          <a:xfrm rot="5400000" flipH="1">
            <a:off x="4269976" y="-1352783"/>
            <a:ext cx="3652047" cy="11029616"/>
          </a:xfrm>
          <a:prstGeom prst="rect">
            <a:avLst/>
          </a:prstGeom>
          <a:noFill/>
          <a:ln>
            <a:noFill/>
          </a:ln>
        </p:spPr>
        <p:txBody>
          <a:bodyPr spcFirstLastPara="1" wrap="square" lIns="91425" tIns="45700" rIns="91425" bIns="45700" anchor="t" anchorCtr="0">
            <a:normAutofit/>
          </a:bodyPr>
          <a:lstStyle>
            <a:lvl1pPr marL="457200" lvl="0" indent="-327914" algn="r" rtl="1">
              <a:lnSpc>
                <a:spcPct val="110000"/>
              </a:lnSpc>
              <a:spcBef>
                <a:spcPts val="340"/>
              </a:spcBef>
              <a:spcAft>
                <a:spcPts val="0"/>
              </a:spcAft>
              <a:buSzPts val="1564"/>
              <a:buChar char="◼"/>
              <a:defRPr/>
            </a:lvl1pPr>
            <a:lvl2pPr marL="914400" lvl="1" indent="-310387" algn="r" rtl="1">
              <a:spcBef>
                <a:spcPts val="600"/>
              </a:spcBef>
              <a:spcAft>
                <a:spcPts val="0"/>
              </a:spcAft>
              <a:buSzPts val="1288"/>
              <a:buChar char="◼"/>
              <a:defRPr/>
            </a:lvl2pPr>
            <a:lvl3pPr marL="1371600" lvl="2" indent="-304546" algn="r" rtl="1">
              <a:spcBef>
                <a:spcPts val="600"/>
              </a:spcBef>
              <a:spcAft>
                <a:spcPts val="0"/>
              </a:spcAft>
              <a:buSzPts val="1196"/>
              <a:buChar char="◼"/>
              <a:defRPr/>
            </a:lvl3pPr>
            <a:lvl4pPr marL="1828800" lvl="3" indent="-292861" algn="r" rtl="1">
              <a:spcBef>
                <a:spcPts val="600"/>
              </a:spcBef>
              <a:spcAft>
                <a:spcPts val="0"/>
              </a:spcAft>
              <a:buSzPts val="1012"/>
              <a:buChar char="◼"/>
              <a:defRPr/>
            </a:lvl4pPr>
            <a:lvl5pPr marL="2286000" lvl="4" indent="-292861" algn="r" rtl="1">
              <a:spcBef>
                <a:spcPts val="600"/>
              </a:spcBef>
              <a:spcAft>
                <a:spcPts val="0"/>
              </a:spcAft>
              <a:buSzPts val="1012"/>
              <a:buChar char="◼"/>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87" name="Google Shape;87;p24"/>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8" name="Google Shape;88;p24"/>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89" name="Google Shape;89;p24"/>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VERTICAL_TITLE_AND_VERTICAL_TEXT">
    <p:spTree>
      <p:nvGrpSpPr>
        <p:cNvPr id="1" name="Shape 90"/>
        <p:cNvGrpSpPr/>
        <p:nvPr/>
      </p:nvGrpSpPr>
      <p:grpSpPr>
        <a:xfrm>
          <a:off x="0" y="0"/>
          <a:ext cx="0" cy="0"/>
          <a:chOff x="0" y="0"/>
          <a:chExt cx="0" cy="0"/>
        </a:xfrm>
      </p:grpSpPr>
      <p:sp>
        <p:nvSpPr>
          <p:cNvPr id="91" name="Google Shape;91;p25"/>
          <p:cNvSpPr/>
          <p:nvPr/>
        </p:nvSpPr>
        <p:spPr>
          <a:xfrm flipH="1">
            <a:off x="446533" y="599725"/>
            <a:ext cx="3687316" cy="5816950"/>
          </a:xfrm>
          <a:prstGeom prst="rect">
            <a:avLst/>
          </a:prstGeom>
          <a:solidFill>
            <a:srgbClr val="465359"/>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2" name="Google Shape;92;p25"/>
          <p:cNvSpPr txBox="1">
            <a:spLocks noGrp="1"/>
          </p:cNvSpPr>
          <p:nvPr>
            <p:ph type="title"/>
          </p:nvPr>
        </p:nvSpPr>
        <p:spPr>
          <a:xfrm rot="5400000" flipH="1">
            <a:off x="22037" y="1705163"/>
            <a:ext cx="4807326" cy="3124200"/>
          </a:xfrm>
          <a:prstGeom prst="rect">
            <a:avLst/>
          </a:prstGeom>
          <a:noFill/>
          <a:ln>
            <a:noFill/>
          </a:ln>
        </p:spPr>
        <p:txBody>
          <a:bodyPr spcFirstLastPara="1" wrap="square" lIns="91425" tIns="45700" rIns="91425" bIns="45700" anchor="ctr" anchorCtr="0">
            <a:normAutofit/>
          </a:bodyPr>
          <a:lstStyle>
            <a:lvl1pPr lvl="0" algn="r" rtl="1">
              <a:lnSpc>
                <a:spcPct val="100000"/>
              </a:lnSpc>
              <a:spcBef>
                <a:spcPts val="0"/>
              </a:spcBef>
              <a:spcAft>
                <a:spcPts val="0"/>
              </a:spcAft>
              <a:buClr>
                <a:srgbClr val="FFFFFF"/>
              </a:buClr>
              <a:buSzPts val="2800"/>
              <a:buFont typeface="Tahoma"/>
              <a:buNone/>
              <a:defRPr>
                <a:solidFill>
                  <a:srgbClr val="FFFFFF"/>
                </a:solidFill>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93" name="Google Shape;93;p25"/>
          <p:cNvSpPr txBox="1">
            <a:spLocks noGrp="1"/>
          </p:cNvSpPr>
          <p:nvPr>
            <p:ph type="body" idx="1"/>
          </p:nvPr>
        </p:nvSpPr>
        <p:spPr>
          <a:xfrm rot="5400000" flipH="1">
            <a:off x="5432602" y="-313549"/>
            <a:ext cx="4807326" cy="7161625"/>
          </a:xfrm>
          <a:prstGeom prst="rect">
            <a:avLst/>
          </a:prstGeom>
          <a:noFill/>
          <a:ln>
            <a:noFill/>
          </a:ln>
        </p:spPr>
        <p:txBody>
          <a:bodyPr spcFirstLastPara="1" wrap="square" lIns="91425" tIns="45700" rIns="91425" bIns="45700" anchor="t" anchorCtr="0">
            <a:normAutofit/>
          </a:bodyPr>
          <a:lstStyle>
            <a:lvl1pPr marL="457200" lvl="0" indent="-327914" algn="r" rtl="1">
              <a:lnSpc>
                <a:spcPct val="110000"/>
              </a:lnSpc>
              <a:spcBef>
                <a:spcPts val="340"/>
              </a:spcBef>
              <a:spcAft>
                <a:spcPts val="0"/>
              </a:spcAft>
              <a:buSzPts val="1564"/>
              <a:buChar char="◼"/>
              <a:defRPr/>
            </a:lvl1pPr>
            <a:lvl2pPr marL="914400" lvl="1" indent="-310387" algn="r" rtl="1">
              <a:spcBef>
                <a:spcPts val="600"/>
              </a:spcBef>
              <a:spcAft>
                <a:spcPts val="0"/>
              </a:spcAft>
              <a:buSzPts val="1288"/>
              <a:buChar char="◼"/>
              <a:defRPr/>
            </a:lvl2pPr>
            <a:lvl3pPr marL="1371600" lvl="2" indent="-304546" algn="r" rtl="1">
              <a:spcBef>
                <a:spcPts val="600"/>
              </a:spcBef>
              <a:spcAft>
                <a:spcPts val="0"/>
              </a:spcAft>
              <a:buSzPts val="1196"/>
              <a:buChar char="◼"/>
              <a:defRPr/>
            </a:lvl3pPr>
            <a:lvl4pPr marL="1828800" lvl="3" indent="-292861" algn="r" rtl="1">
              <a:spcBef>
                <a:spcPts val="600"/>
              </a:spcBef>
              <a:spcAft>
                <a:spcPts val="0"/>
              </a:spcAft>
              <a:buSzPts val="1012"/>
              <a:buChar char="◼"/>
              <a:defRPr/>
            </a:lvl4pPr>
            <a:lvl5pPr marL="2286000" lvl="4" indent="-292861" algn="r" rtl="1">
              <a:spcBef>
                <a:spcPts val="600"/>
              </a:spcBef>
              <a:spcAft>
                <a:spcPts val="0"/>
              </a:spcAft>
              <a:buSzPts val="1012"/>
              <a:buChar char="◼"/>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94" name="Google Shape;94;p25"/>
          <p:cNvSpPr/>
          <p:nvPr/>
        </p:nvSpPr>
        <p:spPr>
          <a:xfrm flipH="1">
            <a:off x="8042146" y="457200"/>
            <a:ext cx="3703320" cy="94997"/>
          </a:xfrm>
          <a:prstGeom prst="rect">
            <a:avLst/>
          </a:prstGeom>
          <a:solidFill>
            <a:srgbClr val="969FA7"/>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5" name="Google Shape;95;p25"/>
          <p:cNvSpPr/>
          <p:nvPr/>
        </p:nvSpPr>
        <p:spPr>
          <a:xfrm flipH="1">
            <a:off x="446533" y="453643"/>
            <a:ext cx="3703320" cy="98554"/>
          </a:xfrm>
          <a:prstGeom prst="rect">
            <a:avLst/>
          </a:prstGeom>
          <a:solidFill>
            <a:srgbClr val="465359"/>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6" name="Google Shape;96;p25"/>
          <p:cNvSpPr/>
          <p:nvPr/>
        </p:nvSpPr>
        <p:spPr>
          <a:xfrm flipH="1">
            <a:off x="4246850" y="457200"/>
            <a:ext cx="3703320" cy="9144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7" name="Google Shape;97;p25"/>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98" name="Google Shape;98;p25"/>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99" name="Google Shape;99;p25"/>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שקופית כותרת" type="title">
  <p:cSld name="TITLE">
    <p:spTree>
      <p:nvGrpSpPr>
        <p:cNvPr id="1" name="Shape 18"/>
        <p:cNvGrpSpPr/>
        <p:nvPr/>
      </p:nvGrpSpPr>
      <p:grpSpPr>
        <a:xfrm>
          <a:off x="0" y="0"/>
          <a:ext cx="0" cy="0"/>
          <a:chOff x="0" y="0"/>
          <a:chExt cx="0" cy="0"/>
        </a:xfrm>
      </p:grpSpPr>
      <p:pic>
        <p:nvPicPr>
          <p:cNvPr id="1026" name="Picture 2" descr="חודש הנדסה מקוון - ייצור מתקדם – אחזקה חזויה 4.0 - לשכת המהנדסים והאדריכלים">
            <a:extLst>
              <a:ext uri="{FF2B5EF4-FFF2-40B4-BE49-F238E27FC236}">
                <a16:creationId xmlns:a16="http://schemas.microsoft.com/office/drawing/2014/main" id="{700EEB1B-2B10-4904-BE55-F4EC2A1DE54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96876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20;p15"/>
          <p:cNvSpPr txBox="1">
            <a:spLocks noGrp="1"/>
          </p:cNvSpPr>
          <p:nvPr>
            <p:ph type="ctrTitle"/>
          </p:nvPr>
        </p:nvSpPr>
        <p:spPr>
          <a:xfrm flipH="1">
            <a:off x="617260" y="1020431"/>
            <a:ext cx="10993549" cy="1475013"/>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3600"/>
              <a:buFont typeface="Tahoma"/>
              <a:buNone/>
              <a:defRPr sz="3600">
                <a:solidFill>
                  <a:srgbClr val="3F3F3F"/>
                </a:solidFill>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1" name="Google Shape;21;p15"/>
          <p:cNvSpPr txBox="1">
            <a:spLocks noGrp="1"/>
          </p:cNvSpPr>
          <p:nvPr>
            <p:ph type="subTitle" idx="1"/>
          </p:nvPr>
        </p:nvSpPr>
        <p:spPr>
          <a:xfrm flipH="1">
            <a:off x="617260" y="2495445"/>
            <a:ext cx="10993546" cy="590321"/>
          </a:xfrm>
          <a:prstGeom prst="rect">
            <a:avLst/>
          </a:prstGeom>
          <a:noFill/>
          <a:ln>
            <a:noFill/>
          </a:ln>
        </p:spPr>
        <p:txBody>
          <a:bodyPr spcFirstLastPara="1" wrap="square" lIns="91425" tIns="45700" rIns="91425" bIns="45700" anchor="t" anchorCtr="0">
            <a:normAutofit/>
          </a:bodyPr>
          <a:lstStyle>
            <a:lvl1pPr lvl="0" algn="r" rtl="1">
              <a:lnSpc>
                <a:spcPct val="110000"/>
              </a:lnSpc>
              <a:spcBef>
                <a:spcPts val="320"/>
              </a:spcBef>
              <a:spcAft>
                <a:spcPts val="0"/>
              </a:spcAft>
              <a:buSzPts val="1472"/>
              <a:buNone/>
              <a:defRPr sz="1600" cap="none">
                <a:solidFill>
                  <a:schemeClr val="accent1"/>
                </a:solidFill>
                <a:latin typeface="Tahoma"/>
                <a:ea typeface="Tahoma"/>
                <a:cs typeface="Tahoma"/>
                <a:sym typeface="Tahoma"/>
              </a:defRPr>
            </a:lvl1pPr>
            <a:lvl2pPr lvl="1" algn="ctr" rtl="1">
              <a:spcBef>
                <a:spcPts val="600"/>
              </a:spcBef>
              <a:spcAft>
                <a:spcPts val="0"/>
              </a:spcAft>
              <a:buSzPts val="1288"/>
              <a:buNone/>
              <a:defRPr>
                <a:solidFill>
                  <a:srgbClr val="888888"/>
                </a:solidFill>
              </a:defRPr>
            </a:lvl2pPr>
            <a:lvl3pPr lvl="2" algn="ctr" rtl="1">
              <a:spcBef>
                <a:spcPts val="600"/>
              </a:spcBef>
              <a:spcAft>
                <a:spcPts val="0"/>
              </a:spcAft>
              <a:buSzPts val="1196"/>
              <a:buNone/>
              <a:defRPr>
                <a:solidFill>
                  <a:srgbClr val="888888"/>
                </a:solidFill>
              </a:defRPr>
            </a:lvl3pPr>
            <a:lvl4pPr lvl="3" algn="ctr" rtl="1">
              <a:spcBef>
                <a:spcPts val="600"/>
              </a:spcBef>
              <a:spcAft>
                <a:spcPts val="0"/>
              </a:spcAft>
              <a:buSzPts val="1012"/>
              <a:buNone/>
              <a:defRPr>
                <a:solidFill>
                  <a:srgbClr val="888888"/>
                </a:solidFill>
              </a:defRPr>
            </a:lvl4pPr>
            <a:lvl5pPr lvl="4" algn="ctr" rtl="1">
              <a:spcBef>
                <a:spcPts val="600"/>
              </a:spcBef>
              <a:spcAft>
                <a:spcPts val="0"/>
              </a:spcAft>
              <a:buSzPts val="1012"/>
              <a:buNone/>
              <a:defRPr>
                <a:solidFill>
                  <a:srgbClr val="888888"/>
                </a:solidFill>
              </a:defRPr>
            </a:lvl5pPr>
            <a:lvl6pPr lvl="5" algn="ctr" rtl="1">
              <a:spcBef>
                <a:spcPts val="600"/>
              </a:spcBef>
              <a:spcAft>
                <a:spcPts val="0"/>
              </a:spcAft>
              <a:buSzPts val="1104"/>
              <a:buNone/>
              <a:defRPr>
                <a:solidFill>
                  <a:srgbClr val="888888"/>
                </a:solidFill>
              </a:defRPr>
            </a:lvl6pPr>
            <a:lvl7pPr lvl="6" algn="ctr" rtl="1">
              <a:spcBef>
                <a:spcPts val="600"/>
              </a:spcBef>
              <a:spcAft>
                <a:spcPts val="0"/>
              </a:spcAft>
              <a:buSzPts val="1104"/>
              <a:buNone/>
              <a:defRPr>
                <a:solidFill>
                  <a:srgbClr val="888888"/>
                </a:solidFill>
              </a:defRPr>
            </a:lvl7pPr>
            <a:lvl8pPr lvl="7" algn="ctr" rtl="1">
              <a:spcBef>
                <a:spcPts val="600"/>
              </a:spcBef>
              <a:spcAft>
                <a:spcPts val="0"/>
              </a:spcAft>
              <a:buSzPts val="1104"/>
              <a:buNone/>
              <a:defRPr>
                <a:solidFill>
                  <a:srgbClr val="888888"/>
                </a:solidFill>
              </a:defRPr>
            </a:lvl8pPr>
            <a:lvl9pPr lvl="8" algn="ctr" rtl="1">
              <a:spcBef>
                <a:spcPts val="600"/>
              </a:spcBef>
              <a:spcAft>
                <a:spcPts val="600"/>
              </a:spcAft>
              <a:buSzPts val="1104"/>
              <a:buNone/>
              <a:defRPr>
                <a:solidFill>
                  <a:srgbClr val="888888"/>
                </a:solidFill>
              </a:defRPr>
            </a:lvl9pPr>
          </a:lstStyle>
          <a:p>
            <a:endParaRPr/>
          </a:p>
        </p:txBody>
      </p:sp>
      <p:sp>
        <p:nvSpPr>
          <p:cNvPr id="22" name="Google Shape;22;p15"/>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3" name="Google Shape;23;p15"/>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24" name="Google Shape;24;p15"/>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
        <p:nvSpPr>
          <p:cNvPr id="25" name="Google Shape;25;p15"/>
          <p:cNvSpPr txBox="1"/>
          <p:nvPr/>
        </p:nvSpPr>
        <p:spPr>
          <a:xfrm flipH="1">
            <a:off x="4112408" y="3972610"/>
            <a:ext cx="69172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
        <p:nvSpPr>
          <p:cNvPr id="26" name="Google Shape;26;p15"/>
          <p:cNvSpPr txBox="1"/>
          <p:nvPr/>
        </p:nvSpPr>
        <p:spPr>
          <a:xfrm flipH="1">
            <a:off x="1160059" y="3991300"/>
            <a:ext cx="2844799" cy="365125"/>
          </a:xfrm>
          <a:prstGeom prst="rect">
            <a:avLst/>
          </a:prstGeom>
          <a:noFill/>
          <a:ln>
            <a:noFill/>
          </a:ln>
        </p:spPr>
        <p:txBody>
          <a:bodyPr spcFirstLastPara="1" wrap="square" lIns="91425" tIns="45700" rIns="91425" bIns="45700" anchor="ctr" anchorCtr="0">
            <a:noAutofit/>
          </a:bodyPr>
          <a:lstStyle/>
          <a:p>
            <a:pPr marL="0" marR="0" lvl="0" indent="0" algn="l"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
        <p:nvSpPr>
          <p:cNvPr id="27" name="Google Shape;27;p15"/>
          <p:cNvSpPr txBox="1"/>
          <p:nvPr/>
        </p:nvSpPr>
        <p:spPr>
          <a:xfrm flipH="1">
            <a:off x="0" y="3972610"/>
            <a:ext cx="10525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כותרת ותוכן" type="obj">
  <p:cSld name="OBJECT">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flipH="1">
            <a:off x="581192" y="702156"/>
            <a:ext cx="11029616" cy="1188720"/>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800"/>
              <a:buFont typeface="Tahoma"/>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0" name="Google Shape;30;p16"/>
          <p:cNvSpPr txBox="1">
            <a:spLocks noGrp="1"/>
          </p:cNvSpPr>
          <p:nvPr>
            <p:ph type="body" idx="1"/>
          </p:nvPr>
        </p:nvSpPr>
        <p:spPr>
          <a:xfrm flipH="1">
            <a:off x="581193" y="2340864"/>
            <a:ext cx="11029615" cy="3634486"/>
          </a:xfrm>
          <a:prstGeom prst="rect">
            <a:avLst/>
          </a:prstGeom>
          <a:noFill/>
          <a:ln>
            <a:noFill/>
          </a:ln>
        </p:spPr>
        <p:txBody>
          <a:bodyPr spcFirstLastPara="1" wrap="square" lIns="91425" tIns="45700" rIns="91425" bIns="45700" anchor="ctr" anchorCtr="0">
            <a:normAutofit/>
          </a:bodyPr>
          <a:lstStyle>
            <a:lvl1pPr marL="457200" lvl="0" indent="-327914" algn="r" rtl="1">
              <a:lnSpc>
                <a:spcPct val="110000"/>
              </a:lnSpc>
              <a:spcBef>
                <a:spcPts val="340"/>
              </a:spcBef>
              <a:spcAft>
                <a:spcPts val="0"/>
              </a:spcAft>
              <a:buSzPts val="1564"/>
              <a:buChar char="◼"/>
              <a:defRPr>
                <a:latin typeface="Tahoma"/>
                <a:ea typeface="Tahoma"/>
                <a:cs typeface="Tahoma"/>
                <a:sym typeface="Tahoma"/>
              </a:defRPr>
            </a:lvl1pPr>
            <a:lvl2pPr marL="914400" lvl="1" indent="-310387" algn="r" rtl="1">
              <a:spcBef>
                <a:spcPts val="600"/>
              </a:spcBef>
              <a:spcAft>
                <a:spcPts val="0"/>
              </a:spcAft>
              <a:buSzPts val="1288"/>
              <a:buChar char="◼"/>
              <a:defRPr>
                <a:latin typeface="Tahoma"/>
                <a:ea typeface="Tahoma"/>
                <a:cs typeface="Tahoma"/>
                <a:sym typeface="Tahoma"/>
              </a:defRPr>
            </a:lvl2pPr>
            <a:lvl3pPr marL="1371600" lvl="2" indent="-304546" algn="r" rtl="1">
              <a:spcBef>
                <a:spcPts val="600"/>
              </a:spcBef>
              <a:spcAft>
                <a:spcPts val="0"/>
              </a:spcAft>
              <a:buSzPts val="1196"/>
              <a:buChar char="◼"/>
              <a:defRPr>
                <a:latin typeface="Tahoma"/>
                <a:ea typeface="Tahoma"/>
                <a:cs typeface="Tahoma"/>
                <a:sym typeface="Tahoma"/>
              </a:defRPr>
            </a:lvl3pPr>
            <a:lvl4pPr marL="1828800" lvl="3" indent="-292861" algn="r" rtl="1">
              <a:spcBef>
                <a:spcPts val="600"/>
              </a:spcBef>
              <a:spcAft>
                <a:spcPts val="0"/>
              </a:spcAft>
              <a:buSzPts val="1012"/>
              <a:buChar char="◼"/>
              <a:defRPr>
                <a:latin typeface="Tahoma"/>
                <a:ea typeface="Tahoma"/>
                <a:cs typeface="Tahoma"/>
                <a:sym typeface="Tahoma"/>
              </a:defRPr>
            </a:lvl4pPr>
            <a:lvl5pPr marL="2286000" lvl="4" indent="-292861" algn="r" rtl="1">
              <a:spcBef>
                <a:spcPts val="600"/>
              </a:spcBef>
              <a:spcAft>
                <a:spcPts val="0"/>
              </a:spcAft>
              <a:buSzPts val="1012"/>
              <a:buChar char="◼"/>
              <a:defRPr>
                <a:latin typeface="Tahoma"/>
                <a:ea typeface="Tahoma"/>
                <a:cs typeface="Tahoma"/>
                <a:sym typeface="Tahoma"/>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31" name="Google Shape;31;p16"/>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2" name="Google Shape;32;p16"/>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33" name="Google Shape;33;p16"/>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
        <p:nvSpPr>
          <p:cNvPr id="34" name="Google Shape;34;p16"/>
          <p:cNvSpPr txBox="1"/>
          <p:nvPr/>
        </p:nvSpPr>
        <p:spPr>
          <a:xfrm flipH="1">
            <a:off x="1741250" y="6492875"/>
            <a:ext cx="2844799"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endParaRPr sz="900" b="0" i="0" u="none" strike="noStrike" cap="none" dirty="0">
              <a:solidFill>
                <a:srgbClr val="3F3F3F"/>
              </a:solidFill>
              <a:latin typeface="Tahoma"/>
              <a:ea typeface="Tahoma"/>
              <a:cs typeface="Tahoma"/>
              <a:sym typeface="Tahoma"/>
            </a:endParaRPr>
          </a:p>
        </p:txBody>
      </p:sp>
      <p:sp>
        <p:nvSpPr>
          <p:cNvPr id="35" name="Google Shape;35;p16"/>
          <p:cNvSpPr txBox="1"/>
          <p:nvPr/>
        </p:nvSpPr>
        <p:spPr>
          <a:xfrm flipH="1">
            <a:off x="4693597" y="6492875"/>
            <a:ext cx="69172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r>
              <a:rPr lang="en-US" sz="900" b="0" i="0" u="none" strike="noStrike" cap="none">
                <a:solidFill>
                  <a:srgbClr val="3F3F3F"/>
                </a:solidFill>
                <a:latin typeface="Tahoma"/>
                <a:ea typeface="Tahoma"/>
                <a:cs typeface="Tahoma"/>
                <a:sym typeface="Tahoma"/>
              </a:rPr>
              <a:t>ניתוח דרישות לאחזקה חזויה – הצגת הפרויקט</a:t>
            </a:r>
            <a:endParaRPr sz="900" b="0" i="0" u="none" strike="noStrike" cap="none">
              <a:solidFill>
                <a:srgbClr val="3F3F3F"/>
              </a:solidFill>
              <a:latin typeface="Tahoma"/>
              <a:ea typeface="Tahoma"/>
              <a:cs typeface="Tahoma"/>
              <a:sym typeface="Tahoma"/>
            </a:endParaRPr>
          </a:p>
          <a:p>
            <a:pPr marL="0" marR="0" lvl="0" indent="0" algn="r" rtl="1">
              <a:spcBef>
                <a:spcPts val="0"/>
              </a:spcBef>
              <a:spcAft>
                <a:spcPts val="0"/>
              </a:spcAft>
              <a:buNone/>
            </a:pPr>
            <a:endParaRPr sz="900" b="0" i="0" u="none" strike="noStrike" cap="none">
              <a:solidFill>
                <a:srgbClr val="3F3F3F"/>
              </a:solidFill>
              <a:latin typeface="Tahoma"/>
              <a:ea typeface="Tahoma"/>
              <a:cs typeface="Tahoma"/>
              <a:sym typeface="Tahoma"/>
            </a:endParaRPr>
          </a:p>
        </p:txBody>
      </p:sp>
      <p:sp>
        <p:nvSpPr>
          <p:cNvPr id="36" name="Google Shape;36;p16"/>
          <p:cNvSpPr txBox="1"/>
          <p:nvPr/>
        </p:nvSpPr>
        <p:spPr>
          <a:xfrm flipH="1">
            <a:off x="581190" y="6492875"/>
            <a:ext cx="1052510" cy="365125"/>
          </a:xfrm>
          <a:prstGeom prst="rect">
            <a:avLst/>
          </a:prstGeom>
          <a:noFill/>
          <a:ln>
            <a:noFill/>
          </a:ln>
        </p:spPr>
        <p:txBody>
          <a:bodyPr spcFirstLastPara="1" wrap="square" lIns="91425" tIns="45700" rIns="91425" bIns="45700" anchor="ctr" anchorCtr="0">
            <a:noAutofit/>
          </a:bodyPr>
          <a:lstStyle/>
          <a:p>
            <a:pPr marL="0" marR="0" lvl="0" indent="0" algn="r" rtl="1">
              <a:spcBef>
                <a:spcPts val="0"/>
              </a:spcBef>
              <a:spcAft>
                <a:spcPts val="0"/>
              </a:spcAft>
              <a:buNone/>
            </a:pPr>
            <a:fld id="{00000000-1234-1234-1234-123412341234}" type="slidenum">
              <a:rPr lang="en-US" sz="900" b="0" i="0" u="none" strike="noStrike" cap="none">
                <a:solidFill>
                  <a:srgbClr val="3F3F3F"/>
                </a:solidFill>
                <a:latin typeface="Tahoma"/>
                <a:ea typeface="Tahoma"/>
                <a:cs typeface="Tahoma"/>
                <a:sym typeface="Tahoma"/>
              </a:rPr>
              <a:t>‹#›</a:t>
            </a:fld>
            <a:endParaRPr sz="900" b="0" i="0" u="none" strike="noStrike" cap="none">
              <a:solidFill>
                <a:srgbClr val="3F3F3F"/>
              </a:solidFill>
              <a:latin typeface="Tahoma"/>
              <a:ea typeface="Tahoma"/>
              <a:cs typeface="Tahoma"/>
              <a:sym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SECTION_HEADER">
    <p:spTree>
      <p:nvGrpSpPr>
        <p:cNvPr id="1" name="Shape 37"/>
        <p:cNvGrpSpPr/>
        <p:nvPr/>
      </p:nvGrpSpPr>
      <p:grpSpPr>
        <a:xfrm>
          <a:off x="0" y="0"/>
          <a:ext cx="0" cy="0"/>
          <a:chOff x="0" y="0"/>
          <a:chExt cx="0" cy="0"/>
        </a:xfrm>
      </p:grpSpPr>
      <p:sp>
        <p:nvSpPr>
          <p:cNvPr id="38" name="Google Shape;38;p17"/>
          <p:cNvSpPr/>
          <p:nvPr/>
        </p:nvSpPr>
        <p:spPr>
          <a:xfrm flipH="1">
            <a:off x="453323" y="5141974"/>
            <a:ext cx="11290860" cy="1258827"/>
          </a:xfrm>
          <a:prstGeom prst="rect">
            <a:avLst/>
          </a:prstGeom>
          <a:solidFill>
            <a:srgbClr val="465359"/>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Tahoma"/>
              <a:ea typeface="Tahoma"/>
              <a:cs typeface="Tahoma"/>
              <a:sym typeface="Tahoma"/>
            </a:endParaRPr>
          </a:p>
        </p:txBody>
      </p:sp>
      <p:sp>
        <p:nvSpPr>
          <p:cNvPr id="39" name="Google Shape;39;p17"/>
          <p:cNvSpPr txBox="1">
            <a:spLocks noGrp="1"/>
          </p:cNvSpPr>
          <p:nvPr>
            <p:ph type="title"/>
          </p:nvPr>
        </p:nvSpPr>
        <p:spPr>
          <a:xfrm flipH="1">
            <a:off x="581192" y="2393950"/>
            <a:ext cx="11029615" cy="2147467"/>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3600"/>
              <a:buFont typeface="Tahoma"/>
              <a:buNone/>
              <a:defRPr sz="3600" b="0" cap="none">
                <a:solidFill>
                  <a:srgbClr val="3F3F3F"/>
                </a:solidFill>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0" name="Google Shape;40;p17"/>
          <p:cNvSpPr txBox="1">
            <a:spLocks noGrp="1"/>
          </p:cNvSpPr>
          <p:nvPr>
            <p:ph type="body" idx="1"/>
          </p:nvPr>
        </p:nvSpPr>
        <p:spPr>
          <a:xfrm flipH="1">
            <a:off x="581193"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r" rtl="1">
              <a:lnSpc>
                <a:spcPct val="110000"/>
              </a:lnSpc>
              <a:spcBef>
                <a:spcPts val="360"/>
              </a:spcBef>
              <a:spcAft>
                <a:spcPts val="0"/>
              </a:spcAft>
              <a:buSzPts val="1656"/>
              <a:buNone/>
              <a:defRPr sz="1800" cap="none">
                <a:solidFill>
                  <a:schemeClr val="accent1"/>
                </a:solidFill>
                <a:latin typeface="Tahoma"/>
                <a:ea typeface="Tahoma"/>
                <a:cs typeface="Tahoma"/>
                <a:sym typeface="Tahoma"/>
              </a:defRPr>
            </a:lvl1pPr>
            <a:lvl2pPr marL="914400" lvl="1" indent="-228600" algn="r" rtl="1">
              <a:spcBef>
                <a:spcPts val="600"/>
              </a:spcBef>
              <a:spcAft>
                <a:spcPts val="0"/>
              </a:spcAft>
              <a:buSzPts val="1656"/>
              <a:buNone/>
              <a:defRPr sz="1800">
                <a:solidFill>
                  <a:srgbClr val="888888"/>
                </a:solidFill>
              </a:defRPr>
            </a:lvl2pPr>
            <a:lvl3pPr marL="1371600" lvl="2" indent="-228600" algn="r" rtl="1">
              <a:spcBef>
                <a:spcPts val="600"/>
              </a:spcBef>
              <a:spcAft>
                <a:spcPts val="0"/>
              </a:spcAft>
              <a:buSzPts val="1472"/>
              <a:buNone/>
              <a:defRPr sz="1600">
                <a:solidFill>
                  <a:srgbClr val="888888"/>
                </a:solidFill>
              </a:defRPr>
            </a:lvl3pPr>
            <a:lvl4pPr marL="1828800" lvl="3" indent="-228600" algn="r" rtl="1">
              <a:spcBef>
                <a:spcPts val="600"/>
              </a:spcBef>
              <a:spcAft>
                <a:spcPts val="0"/>
              </a:spcAft>
              <a:buSzPts val="1288"/>
              <a:buNone/>
              <a:defRPr sz="1400">
                <a:solidFill>
                  <a:srgbClr val="888888"/>
                </a:solidFill>
              </a:defRPr>
            </a:lvl4pPr>
            <a:lvl5pPr marL="2286000" lvl="4" indent="-228600" algn="r" rtl="1">
              <a:spcBef>
                <a:spcPts val="600"/>
              </a:spcBef>
              <a:spcAft>
                <a:spcPts val="0"/>
              </a:spcAft>
              <a:buSzPts val="1288"/>
              <a:buNone/>
              <a:defRPr sz="1400">
                <a:solidFill>
                  <a:srgbClr val="888888"/>
                </a:solidFill>
              </a:defRPr>
            </a:lvl5pPr>
            <a:lvl6pPr marL="2743200" lvl="5" indent="-228600" algn="r" rtl="1">
              <a:spcBef>
                <a:spcPts val="600"/>
              </a:spcBef>
              <a:spcAft>
                <a:spcPts val="0"/>
              </a:spcAft>
              <a:buSzPts val="1288"/>
              <a:buNone/>
              <a:defRPr sz="1400">
                <a:solidFill>
                  <a:srgbClr val="888888"/>
                </a:solidFill>
              </a:defRPr>
            </a:lvl6pPr>
            <a:lvl7pPr marL="3200400" lvl="6" indent="-228600" algn="r" rtl="1">
              <a:spcBef>
                <a:spcPts val="600"/>
              </a:spcBef>
              <a:spcAft>
                <a:spcPts val="0"/>
              </a:spcAft>
              <a:buSzPts val="1288"/>
              <a:buNone/>
              <a:defRPr sz="1400">
                <a:solidFill>
                  <a:srgbClr val="888888"/>
                </a:solidFill>
              </a:defRPr>
            </a:lvl7pPr>
            <a:lvl8pPr marL="3657600" lvl="7" indent="-228600" algn="r" rtl="1">
              <a:spcBef>
                <a:spcPts val="600"/>
              </a:spcBef>
              <a:spcAft>
                <a:spcPts val="0"/>
              </a:spcAft>
              <a:buSzPts val="1288"/>
              <a:buNone/>
              <a:defRPr sz="1400">
                <a:solidFill>
                  <a:srgbClr val="888888"/>
                </a:solidFill>
              </a:defRPr>
            </a:lvl8pPr>
            <a:lvl9pPr marL="4114800" lvl="8" indent="-228600" algn="r" rtl="1">
              <a:spcBef>
                <a:spcPts val="600"/>
              </a:spcBef>
              <a:spcAft>
                <a:spcPts val="600"/>
              </a:spcAft>
              <a:buSzPts val="1288"/>
              <a:buNone/>
              <a:defRPr sz="1400">
                <a:solidFill>
                  <a:srgbClr val="888888"/>
                </a:solidFill>
              </a:defRPr>
            </a:lvl9pPr>
          </a:lstStyle>
          <a:p>
            <a:endParaRPr/>
          </a:p>
        </p:txBody>
      </p:sp>
      <p:sp>
        <p:nvSpPr>
          <p:cNvPr id="41" name="Google Shape;41;p17"/>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2" name="Google Shape;42;p17"/>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שני תכנים" type="twoObj">
  <p:cSld name="TWO_OBJECTS">
    <p:spTree>
      <p:nvGrpSpPr>
        <p:cNvPr id="1" name="Shape 44"/>
        <p:cNvGrpSpPr/>
        <p:nvPr/>
      </p:nvGrpSpPr>
      <p:grpSpPr>
        <a:xfrm>
          <a:off x="0" y="0"/>
          <a:ext cx="0" cy="0"/>
          <a:chOff x="0" y="0"/>
          <a:chExt cx="0" cy="0"/>
        </a:xfrm>
      </p:grpSpPr>
      <p:sp>
        <p:nvSpPr>
          <p:cNvPr id="45" name="Google Shape;45;p18"/>
          <p:cNvSpPr txBox="1">
            <a:spLocks noGrp="1"/>
          </p:cNvSpPr>
          <p:nvPr>
            <p:ph type="title"/>
          </p:nvPr>
        </p:nvSpPr>
        <p:spPr>
          <a:xfrm flipH="1">
            <a:off x="581191" y="729658"/>
            <a:ext cx="11029616" cy="988332"/>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800"/>
              <a:buFont typeface="Tahoma"/>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6" name="Google Shape;46;p18"/>
          <p:cNvSpPr txBox="1">
            <a:spLocks noGrp="1"/>
          </p:cNvSpPr>
          <p:nvPr>
            <p:ph type="body" idx="1"/>
          </p:nvPr>
        </p:nvSpPr>
        <p:spPr>
          <a:xfrm flipH="1">
            <a:off x="6416040" y="2228003"/>
            <a:ext cx="5194767" cy="3633047"/>
          </a:xfrm>
          <a:prstGeom prst="rect">
            <a:avLst/>
          </a:prstGeom>
          <a:noFill/>
          <a:ln>
            <a:noFill/>
          </a:ln>
        </p:spPr>
        <p:txBody>
          <a:bodyPr spcFirstLastPara="1" wrap="square" lIns="91425" tIns="45700" rIns="91425" bIns="45700" anchor="ctr" anchorCtr="0">
            <a:normAutofit/>
          </a:bodyPr>
          <a:lstStyle>
            <a:lvl1pPr marL="457200" lvl="0" indent="-327914" algn="r" rtl="1">
              <a:lnSpc>
                <a:spcPct val="110000"/>
              </a:lnSpc>
              <a:spcBef>
                <a:spcPts val="340"/>
              </a:spcBef>
              <a:spcAft>
                <a:spcPts val="0"/>
              </a:spcAft>
              <a:buSzPts val="1564"/>
              <a:buChar char="◼"/>
              <a:defRPr>
                <a:latin typeface="Tahoma"/>
                <a:ea typeface="Tahoma"/>
                <a:cs typeface="Tahoma"/>
                <a:sym typeface="Tahoma"/>
              </a:defRPr>
            </a:lvl1pPr>
            <a:lvl2pPr marL="914400" lvl="1" indent="-310387" algn="r" rtl="1">
              <a:spcBef>
                <a:spcPts val="600"/>
              </a:spcBef>
              <a:spcAft>
                <a:spcPts val="0"/>
              </a:spcAft>
              <a:buSzPts val="1288"/>
              <a:buChar char="◼"/>
              <a:defRPr>
                <a:latin typeface="Tahoma"/>
                <a:ea typeface="Tahoma"/>
                <a:cs typeface="Tahoma"/>
                <a:sym typeface="Tahoma"/>
              </a:defRPr>
            </a:lvl2pPr>
            <a:lvl3pPr marL="1371600" lvl="2" indent="-304546" algn="r" rtl="1">
              <a:spcBef>
                <a:spcPts val="600"/>
              </a:spcBef>
              <a:spcAft>
                <a:spcPts val="0"/>
              </a:spcAft>
              <a:buSzPts val="1196"/>
              <a:buChar char="◼"/>
              <a:defRPr>
                <a:latin typeface="Tahoma"/>
                <a:ea typeface="Tahoma"/>
                <a:cs typeface="Tahoma"/>
                <a:sym typeface="Tahoma"/>
              </a:defRPr>
            </a:lvl3pPr>
            <a:lvl4pPr marL="1828800" lvl="3" indent="-292861" algn="r" rtl="1">
              <a:spcBef>
                <a:spcPts val="600"/>
              </a:spcBef>
              <a:spcAft>
                <a:spcPts val="0"/>
              </a:spcAft>
              <a:buSzPts val="1012"/>
              <a:buChar char="◼"/>
              <a:defRPr>
                <a:latin typeface="Tahoma"/>
                <a:ea typeface="Tahoma"/>
                <a:cs typeface="Tahoma"/>
                <a:sym typeface="Tahoma"/>
              </a:defRPr>
            </a:lvl4pPr>
            <a:lvl5pPr marL="2286000" lvl="4" indent="-292861" algn="r" rtl="1">
              <a:spcBef>
                <a:spcPts val="600"/>
              </a:spcBef>
              <a:spcAft>
                <a:spcPts val="0"/>
              </a:spcAft>
              <a:buSzPts val="1012"/>
              <a:buChar char="◼"/>
              <a:defRPr>
                <a:latin typeface="Tahoma"/>
                <a:ea typeface="Tahoma"/>
                <a:cs typeface="Tahoma"/>
                <a:sym typeface="Tahoma"/>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47" name="Google Shape;47;p18"/>
          <p:cNvSpPr txBox="1">
            <a:spLocks noGrp="1"/>
          </p:cNvSpPr>
          <p:nvPr>
            <p:ph type="body" idx="2"/>
          </p:nvPr>
        </p:nvSpPr>
        <p:spPr>
          <a:xfrm flipH="1">
            <a:off x="581192" y="2228003"/>
            <a:ext cx="5194769" cy="3633047"/>
          </a:xfrm>
          <a:prstGeom prst="rect">
            <a:avLst/>
          </a:prstGeom>
          <a:noFill/>
          <a:ln>
            <a:noFill/>
          </a:ln>
        </p:spPr>
        <p:txBody>
          <a:bodyPr spcFirstLastPara="1" wrap="square" lIns="91425" tIns="45700" rIns="91425" bIns="45700" anchor="ctr" anchorCtr="0">
            <a:normAutofit/>
          </a:bodyPr>
          <a:lstStyle>
            <a:lvl1pPr marL="457200" lvl="0" indent="-327914" algn="r" rtl="1">
              <a:lnSpc>
                <a:spcPct val="110000"/>
              </a:lnSpc>
              <a:spcBef>
                <a:spcPts val="340"/>
              </a:spcBef>
              <a:spcAft>
                <a:spcPts val="0"/>
              </a:spcAft>
              <a:buSzPts val="1564"/>
              <a:buChar char="◼"/>
              <a:defRPr>
                <a:latin typeface="Tahoma"/>
                <a:ea typeface="Tahoma"/>
                <a:cs typeface="Tahoma"/>
                <a:sym typeface="Tahoma"/>
              </a:defRPr>
            </a:lvl1pPr>
            <a:lvl2pPr marL="914400" lvl="1" indent="-310387" algn="r" rtl="1">
              <a:spcBef>
                <a:spcPts val="600"/>
              </a:spcBef>
              <a:spcAft>
                <a:spcPts val="0"/>
              </a:spcAft>
              <a:buSzPts val="1288"/>
              <a:buChar char="◼"/>
              <a:defRPr>
                <a:latin typeface="Tahoma"/>
                <a:ea typeface="Tahoma"/>
                <a:cs typeface="Tahoma"/>
                <a:sym typeface="Tahoma"/>
              </a:defRPr>
            </a:lvl2pPr>
            <a:lvl3pPr marL="1371600" lvl="2" indent="-304546" algn="r" rtl="1">
              <a:spcBef>
                <a:spcPts val="600"/>
              </a:spcBef>
              <a:spcAft>
                <a:spcPts val="0"/>
              </a:spcAft>
              <a:buSzPts val="1196"/>
              <a:buChar char="◼"/>
              <a:defRPr>
                <a:latin typeface="Tahoma"/>
                <a:ea typeface="Tahoma"/>
                <a:cs typeface="Tahoma"/>
                <a:sym typeface="Tahoma"/>
              </a:defRPr>
            </a:lvl3pPr>
            <a:lvl4pPr marL="1828800" lvl="3" indent="-292861" algn="r" rtl="1">
              <a:spcBef>
                <a:spcPts val="600"/>
              </a:spcBef>
              <a:spcAft>
                <a:spcPts val="0"/>
              </a:spcAft>
              <a:buSzPts val="1012"/>
              <a:buChar char="◼"/>
              <a:defRPr>
                <a:latin typeface="Tahoma"/>
                <a:ea typeface="Tahoma"/>
                <a:cs typeface="Tahoma"/>
                <a:sym typeface="Tahoma"/>
              </a:defRPr>
            </a:lvl4pPr>
            <a:lvl5pPr marL="2286000" lvl="4" indent="-292861" algn="r" rtl="1">
              <a:spcBef>
                <a:spcPts val="600"/>
              </a:spcBef>
              <a:spcAft>
                <a:spcPts val="0"/>
              </a:spcAft>
              <a:buSzPts val="1012"/>
              <a:buChar char="◼"/>
              <a:defRPr>
                <a:latin typeface="Tahoma"/>
                <a:ea typeface="Tahoma"/>
                <a:cs typeface="Tahoma"/>
                <a:sym typeface="Tahoma"/>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48" name="Google Shape;48;p18"/>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49" name="Google Shape;49;p18"/>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השוואה">
  <p:cSld name="השוואה">
    <p:spTree>
      <p:nvGrpSpPr>
        <p:cNvPr id="1" name="Shape 51"/>
        <p:cNvGrpSpPr/>
        <p:nvPr/>
      </p:nvGrpSpPr>
      <p:grpSpPr>
        <a:xfrm>
          <a:off x="0" y="0"/>
          <a:ext cx="0" cy="0"/>
          <a:chOff x="0" y="0"/>
          <a:chExt cx="0" cy="0"/>
        </a:xfrm>
      </p:grpSpPr>
      <p:sp>
        <p:nvSpPr>
          <p:cNvPr id="52" name="Google Shape;52;p19"/>
          <p:cNvSpPr txBox="1">
            <a:spLocks noGrp="1"/>
          </p:cNvSpPr>
          <p:nvPr>
            <p:ph type="title"/>
          </p:nvPr>
        </p:nvSpPr>
        <p:spPr>
          <a:xfrm flipH="1">
            <a:off x="581191" y="729658"/>
            <a:ext cx="11029616" cy="988332"/>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800"/>
              <a:buFont typeface="Tahoma"/>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3" name="Google Shape;53;p19"/>
          <p:cNvSpPr txBox="1">
            <a:spLocks noGrp="1"/>
          </p:cNvSpPr>
          <p:nvPr>
            <p:ph type="body" idx="1"/>
          </p:nvPr>
        </p:nvSpPr>
        <p:spPr>
          <a:xfrm flipH="1">
            <a:off x="6416040"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r" rtl="1">
              <a:lnSpc>
                <a:spcPct val="110000"/>
              </a:lnSpc>
              <a:spcBef>
                <a:spcPts val="400"/>
              </a:spcBef>
              <a:spcAft>
                <a:spcPts val="0"/>
              </a:spcAft>
              <a:buSzPts val="1840"/>
              <a:buNone/>
              <a:defRPr sz="2000" b="0">
                <a:solidFill>
                  <a:srgbClr val="3F3F3F"/>
                </a:solidFill>
              </a:defRPr>
            </a:lvl1pPr>
            <a:lvl2pPr marL="914400" lvl="1" indent="-228600" algn="r" rtl="1">
              <a:spcBef>
                <a:spcPts val="600"/>
              </a:spcBef>
              <a:spcAft>
                <a:spcPts val="0"/>
              </a:spcAft>
              <a:buSzPts val="1840"/>
              <a:buNone/>
              <a:defRPr sz="2000" b="1"/>
            </a:lvl2pPr>
            <a:lvl3pPr marL="1371600" lvl="2" indent="-228600" algn="r" rtl="1">
              <a:spcBef>
                <a:spcPts val="600"/>
              </a:spcBef>
              <a:spcAft>
                <a:spcPts val="0"/>
              </a:spcAft>
              <a:buSzPts val="1656"/>
              <a:buNone/>
              <a:defRPr sz="1800" b="1"/>
            </a:lvl3pPr>
            <a:lvl4pPr marL="1828800" lvl="3" indent="-228600" algn="r" rtl="1">
              <a:spcBef>
                <a:spcPts val="600"/>
              </a:spcBef>
              <a:spcAft>
                <a:spcPts val="0"/>
              </a:spcAft>
              <a:buSzPts val="1472"/>
              <a:buNone/>
              <a:defRPr sz="1600" b="1"/>
            </a:lvl4pPr>
            <a:lvl5pPr marL="2286000" lvl="4" indent="-228600" algn="r" rtl="1">
              <a:spcBef>
                <a:spcPts val="600"/>
              </a:spcBef>
              <a:spcAft>
                <a:spcPts val="0"/>
              </a:spcAft>
              <a:buSzPts val="1472"/>
              <a:buNone/>
              <a:defRPr sz="1600" b="1"/>
            </a:lvl5pPr>
            <a:lvl6pPr marL="2743200" lvl="5" indent="-228600" algn="r" rtl="1">
              <a:spcBef>
                <a:spcPts val="600"/>
              </a:spcBef>
              <a:spcAft>
                <a:spcPts val="0"/>
              </a:spcAft>
              <a:buSzPts val="1472"/>
              <a:buNone/>
              <a:defRPr sz="1600" b="1"/>
            </a:lvl6pPr>
            <a:lvl7pPr marL="3200400" lvl="6" indent="-228600" algn="r" rtl="1">
              <a:spcBef>
                <a:spcPts val="600"/>
              </a:spcBef>
              <a:spcAft>
                <a:spcPts val="0"/>
              </a:spcAft>
              <a:buSzPts val="1472"/>
              <a:buNone/>
              <a:defRPr sz="1600" b="1"/>
            </a:lvl7pPr>
            <a:lvl8pPr marL="3657600" lvl="7" indent="-228600" algn="r" rtl="1">
              <a:spcBef>
                <a:spcPts val="600"/>
              </a:spcBef>
              <a:spcAft>
                <a:spcPts val="0"/>
              </a:spcAft>
              <a:buSzPts val="1472"/>
              <a:buNone/>
              <a:defRPr sz="1600" b="1"/>
            </a:lvl8pPr>
            <a:lvl9pPr marL="4114800" lvl="8" indent="-228600" algn="r" rtl="1">
              <a:spcBef>
                <a:spcPts val="600"/>
              </a:spcBef>
              <a:spcAft>
                <a:spcPts val="600"/>
              </a:spcAft>
              <a:buSzPts val="1472"/>
              <a:buNone/>
              <a:defRPr sz="1600" b="1"/>
            </a:lvl9pPr>
          </a:lstStyle>
          <a:p>
            <a:endParaRPr/>
          </a:p>
        </p:txBody>
      </p:sp>
      <p:sp>
        <p:nvSpPr>
          <p:cNvPr id="54" name="Google Shape;54;p19"/>
          <p:cNvSpPr txBox="1">
            <a:spLocks noGrp="1"/>
          </p:cNvSpPr>
          <p:nvPr>
            <p:ph type="body" idx="2"/>
          </p:nvPr>
        </p:nvSpPr>
        <p:spPr>
          <a:xfrm flipH="1">
            <a:off x="6416040" y="2926052"/>
            <a:ext cx="5194766" cy="2934999"/>
          </a:xfrm>
          <a:prstGeom prst="rect">
            <a:avLst/>
          </a:prstGeom>
          <a:noFill/>
          <a:ln>
            <a:noFill/>
          </a:ln>
        </p:spPr>
        <p:txBody>
          <a:bodyPr spcFirstLastPara="1" wrap="square" lIns="91425" tIns="45700" rIns="91425" bIns="45700" anchor="t" anchorCtr="0">
            <a:normAutofit/>
          </a:bodyPr>
          <a:lstStyle>
            <a:lvl1pPr marL="457200" lvl="0" indent="-327914" algn="r" rtl="1">
              <a:lnSpc>
                <a:spcPct val="110000"/>
              </a:lnSpc>
              <a:spcBef>
                <a:spcPts val="340"/>
              </a:spcBef>
              <a:spcAft>
                <a:spcPts val="0"/>
              </a:spcAft>
              <a:buSzPts val="1564"/>
              <a:buChar char="◼"/>
              <a:defRPr/>
            </a:lvl1pPr>
            <a:lvl2pPr marL="914400" lvl="1" indent="-310387" algn="r" rtl="1">
              <a:spcBef>
                <a:spcPts val="600"/>
              </a:spcBef>
              <a:spcAft>
                <a:spcPts val="0"/>
              </a:spcAft>
              <a:buSzPts val="1288"/>
              <a:buChar char="◼"/>
              <a:defRPr/>
            </a:lvl2pPr>
            <a:lvl3pPr marL="1371600" lvl="2" indent="-304546" algn="r" rtl="1">
              <a:spcBef>
                <a:spcPts val="600"/>
              </a:spcBef>
              <a:spcAft>
                <a:spcPts val="0"/>
              </a:spcAft>
              <a:buSzPts val="1196"/>
              <a:buChar char="◼"/>
              <a:defRPr/>
            </a:lvl3pPr>
            <a:lvl4pPr marL="1828800" lvl="3" indent="-292861" algn="r" rtl="1">
              <a:spcBef>
                <a:spcPts val="600"/>
              </a:spcBef>
              <a:spcAft>
                <a:spcPts val="0"/>
              </a:spcAft>
              <a:buSzPts val="1012"/>
              <a:buChar char="◼"/>
              <a:defRPr/>
            </a:lvl4pPr>
            <a:lvl5pPr marL="2286000" lvl="4" indent="-292861" algn="r" rtl="1">
              <a:spcBef>
                <a:spcPts val="600"/>
              </a:spcBef>
              <a:spcAft>
                <a:spcPts val="0"/>
              </a:spcAft>
              <a:buSzPts val="1012"/>
              <a:buChar char="◼"/>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55" name="Google Shape;55;p19"/>
          <p:cNvSpPr txBox="1">
            <a:spLocks noGrp="1"/>
          </p:cNvSpPr>
          <p:nvPr>
            <p:ph type="body" idx="3"/>
          </p:nvPr>
        </p:nvSpPr>
        <p:spPr>
          <a:xfrm flipH="1">
            <a:off x="581191"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r" rtl="1">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r" rtl="1">
              <a:spcBef>
                <a:spcPts val="600"/>
              </a:spcBef>
              <a:spcAft>
                <a:spcPts val="0"/>
              </a:spcAft>
              <a:buSzPts val="1840"/>
              <a:buNone/>
              <a:defRPr sz="2000" b="1"/>
            </a:lvl2pPr>
            <a:lvl3pPr marL="1371600" lvl="2" indent="-228600" algn="r" rtl="1">
              <a:spcBef>
                <a:spcPts val="600"/>
              </a:spcBef>
              <a:spcAft>
                <a:spcPts val="0"/>
              </a:spcAft>
              <a:buSzPts val="1656"/>
              <a:buNone/>
              <a:defRPr sz="1800" b="1"/>
            </a:lvl3pPr>
            <a:lvl4pPr marL="1828800" lvl="3" indent="-228600" algn="r" rtl="1">
              <a:spcBef>
                <a:spcPts val="600"/>
              </a:spcBef>
              <a:spcAft>
                <a:spcPts val="0"/>
              </a:spcAft>
              <a:buSzPts val="1472"/>
              <a:buNone/>
              <a:defRPr sz="1600" b="1"/>
            </a:lvl4pPr>
            <a:lvl5pPr marL="2286000" lvl="4" indent="-228600" algn="r" rtl="1">
              <a:spcBef>
                <a:spcPts val="600"/>
              </a:spcBef>
              <a:spcAft>
                <a:spcPts val="0"/>
              </a:spcAft>
              <a:buSzPts val="1472"/>
              <a:buNone/>
              <a:defRPr sz="1600" b="1"/>
            </a:lvl5pPr>
            <a:lvl6pPr marL="2743200" lvl="5" indent="-228600" algn="r" rtl="1">
              <a:spcBef>
                <a:spcPts val="600"/>
              </a:spcBef>
              <a:spcAft>
                <a:spcPts val="0"/>
              </a:spcAft>
              <a:buSzPts val="1472"/>
              <a:buNone/>
              <a:defRPr sz="1600" b="1"/>
            </a:lvl6pPr>
            <a:lvl7pPr marL="3200400" lvl="6" indent="-228600" algn="r" rtl="1">
              <a:spcBef>
                <a:spcPts val="600"/>
              </a:spcBef>
              <a:spcAft>
                <a:spcPts val="0"/>
              </a:spcAft>
              <a:buSzPts val="1472"/>
              <a:buNone/>
              <a:defRPr sz="1600" b="1"/>
            </a:lvl7pPr>
            <a:lvl8pPr marL="3657600" lvl="7" indent="-228600" algn="r" rtl="1">
              <a:spcBef>
                <a:spcPts val="600"/>
              </a:spcBef>
              <a:spcAft>
                <a:spcPts val="0"/>
              </a:spcAft>
              <a:buSzPts val="1472"/>
              <a:buNone/>
              <a:defRPr sz="1600" b="1"/>
            </a:lvl8pPr>
            <a:lvl9pPr marL="4114800" lvl="8" indent="-228600" algn="r" rtl="1">
              <a:spcBef>
                <a:spcPts val="600"/>
              </a:spcBef>
              <a:spcAft>
                <a:spcPts val="600"/>
              </a:spcAft>
              <a:buSzPts val="1472"/>
              <a:buNone/>
              <a:defRPr sz="1600" b="1"/>
            </a:lvl9pPr>
          </a:lstStyle>
          <a:p>
            <a:endParaRPr/>
          </a:p>
        </p:txBody>
      </p:sp>
      <p:sp>
        <p:nvSpPr>
          <p:cNvPr id="56" name="Google Shape;56;p19"/>
          <p:cNvSpPr txBox="1">
            <a:spLocks noGrp="1"/>
          </p:cNvSpPr>
          <p:nvPr>
            <p:ph type="body" idx="4"/>
          </p:nvPr>
        </p:nvSpPr>
        <p:spPr>
          <a:xfrm flipH="1">
            <a:off x="581192" y="2926052"/>
            <a:ext cx="5194771" cy="2934999"/>
          </a:xfrm>
          <a:prstGeom prst="rect">
            <a:avLst/>
          </a:prstGeom>
          <a:noFill/>
          <a:ln>
            <a:noFill/>
          </a:ln>
        </p:spPr>
        <p:txBody>
          <a:bodyPr spcFirstLastPara="1" wrap="square" lIns="91425" tIns="45700" rIns="91425" bIns="45700" anchor="t" anchorCtr="0">
            <a:normAutofit/>
          </a:bodyPr>
          <a:lstStyle>
            <a:lvl1pPr marL="457200" lvl="0" indent="-327914" algn="r" rtl="1">
              <a:lnSpc>
                <a:spcPct val="110000"/>
              </a:lnSpc>
              <a:spcBef>
                <a:spcPts val="340"/>
              </a:spcBef>
              <a:spcAft>
                <a:spcPts val="0"/>
              </a:spcAft>
              <a:buSzPts val="1564"/>
              <a:buChar char="◼"/>
              <a:defRPr/>
            </a:lvl1pPr>
            <a:lvl2pPr marL="914400" lvl="1" indent="-310387" algn="r" rtl="1">
              <a:spcBef>
                <a:spcPts val="600"/>
              </a:spcBef>
              <a:spcAft>
                <a:spcPts val="0"/>
              </a:spcAft>
              <a:buSzPts val="1288"/>
              <a:buChar char="◼"/>
              <a:defRPr/>
            </a:lvl2pPr>
            <a:lvl3pPr marL="1371600" lvl="2" indent="-304546" algn="r" rtl="1">
              <a:spcBef>
                <a:spcPts val="600"/>
              </a:spcBef>
              <a:spcAft>
                <a:spcPts val="0"/>
              </a:spcAft>
              <a:buSzPts val="1196"/>
              <a:buChar char="◼"/>
              <a:defRPr/>
            </a:lvl3pPr>
            <a:lvl4pPr marL="1828800" lvl="3" indent="-292861" algn="r" rtl="1">
              <a:spcBef>
                <a:spcPts val="600"/>
              </a:spcBef>
              <a:spcAft>
                <a:spcPts val="0"/>
              </a:spcAft>
              <a:buSzPts val="1012"/>
              <a:buChar char="◼"/>
              <a:defRPr/>
            </a:lvl4pPr>
            <a:lvl5pPr marL="2286000" lvl="4" indent="-292861" algn="r" rtl="1">
              <a:spcBef>
                <a:spcPts val="600"/>
              </a:spcBef>
              <a:spcAft>
                <a:spcPts val="0"/>
              </a:spcAft>
              <a:buSzPts val="1012"/>
              <a:buChar char="◼"/>
              <a:defRPr/>
            </a:lvl5pPr>
            <a:lvl6pPr marL="2743200" lvl="5" indent="-333756" algn="r" rtl="1">
              <a:spcBef>
                <a:spcPts val="600"/>
              </a:spcBef>
              <a:spcAft>
                <a:spcPts val="0"/>
              </a:spcAft>
              <a:buSzPts val="1656"/>
              <a:buChar char="◼"/>
              <a:defRPr/>
            </a:lvl6pPr>
            <a:lvl7pPr marL="3200400" lvl="6" indent="-333756" algn="r" rtl="1">
              <a:spcBef>
                <a:spcPts val="600"/>
              </a:spcBef>
              <a:spcAft>
                <a:spcPts val="0"/>
              </a:spcAft>
              <a:buSzPts val="1656"/>
              <a:buChar char="◼"/>
              <a:defRPr/>
            </a:lvl7pPr>
            <a:lvl8pPr marL="3657600" lvl="7" indent="-333756" algn="r" rtl="1">
              <a:spcBef>
                <a:spcPts val="600"/>
              </a:spcBef>
              <a:spcAft>
                <a:spcPts val="0"/>
              </a:spcAft>
              <a:buSzPts val="1656"/>
              <a:buChar char="◼"/>
              <a:defRPr/>
            </a:lvl8pPr>
            <a:lvl9pPr marL="4114800" lvl="8" indent="-333756" algn="r" rtl="1">
              <a:spcBef>
                <a:spcPts val="600"/>
              </a:spcBef>
              <a:spcAft>
                <a:spcPts val="600"/>
              </a:spcAft>
              <a:buSzPts val="1656"/>
              <a:buChar char="◼"/>
              <a:defRPr/>
            </a:lvl9pPr>
          </a:lstStyle>
          <a:p>
            <a:endParaRPr/>
          </a:p>
        </p:txBody>
      </p:sp>
      <p:sp>
        <p:nvSpPr>
          <p:cNvPr id="57" name="Google Shape;57;p19"/>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8" name="Google Shape;58;p19"/>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59" name="Google Shape;59;p19"/>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כותרת בלבד" type="titleOnly">
  <p:cSld name="TITLE_ONLY">
    <p:spTree>
      <p:nvGrpSpPr>
        <p:cNvPr id="1" name="Shape 60"/>
        <p:cNvGrpSpPr/>
        <p:nvPr/>
      </p:nvGrpSpPr>
      <p:grpSpPr>
        <a:xfrm>
          <a:off x="0" y="0"/>
          <a:ext cx="0" cy="0"/>
          <a:chOff x="0" y="0"/>
          <a:chExt cx="0" cy="0"/>
        </a:xfrm>
      </p:grpSpPr>
      <p:sp>
        <p:nvSpPr>
          <p:cNvPr id="61" name="Google Shape;61;p20"/>
          <p:cNvSpPr txBox="1">
            <a:spLocks noGrp="1"/>
          </p:cNvSpPr>
          <p:nvPr>
            <p:ph type="title"/>
          </p:nvPr>
        </p:nvSpPr>
        <p:spPr>
          <a:xfrm flipH="1">
            <a:off x="586490" y="729658"/>
            <a:ext cx="11029616" cy="988332"/>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3F3F3F"/>
              </a:buClr>
              <a:buSzPts val="2800"/>
              <a:buFont typeface="Tahoma"/>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2" name="Google Shape;62;p20"/>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3" name="Google Shape;63;p20"/>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4" name="Google Shape;64;p20"/>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ריק" type="blank">
  <p:cSld name="BLANK">
    <p:spTree>
      <p:nvGrpSpPr>
        <p:cNvPr id="1" name="Shape 65"/>
        <p:cNvGrpSpPr/>
        <p:nvPr/>
      </p:nvGrpSpPr>
      <p:grpSpPr>
        <a:xfrm>
          <a:off x="0" y="0"/>
          <a:ext cx="0" cy="0"/>
          <a:chOff x="0" y="0"/>
          <a:chExt cx="0" cy="0"/>
        </a:xfrm>
      </p:grpSpPr>
      <p:sp>
        <p:nvSpPr>
          <p:cNvPr id="66" name="Google Shape;66;p21"/>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7" name="Google Shape;67;p21"/>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68" name="Google Shape;68;p21"/>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תוכן עם כיתוב" type="objTx">
  <p:cSld name="OBJECT_WITH_CAPTION_TEXT">
    <p:spTree>
      <p:nvGrpSpPr>
        <p:cNvPr id="1" name="Shape 69"/>
        <p:cNvGrpSpPr/>
        <p:nvPr/>
      </p:nvGrpSpPr>
      <p:grpSpPr>
        <a:xfrm>
          <a:off x="0" y="0"/>
          <a:ext cx="0" cy="0"/>
          <a:chOff x="0" y="0"/>
          <a:chExt cx="0" cy="0"/>
        </a:xfrm>
      </p:grpSpPr>
      <p:sp>
        <p:nvSpPr>
          <p:cNvPr id="70" name="Google Shape;70;p22"/>
          <p:cNvSpPr/>
          <p:nvPr/>
        </p:nvSpPr>
        <p:spPr>
          <a:xfrm flipH="1">
            <a:off x="8061460" y="601200"/>
            <a:ext cx="3682723" cy="5815475"/>
          </a:xfrm>
          <a:prstGeom prst="rect">
            <a:avLst/>
          </a:prstGeom>
          <a:solidFill>
            <a:srgbClr val="465359"/>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1800" b="0" i="0" u="none" strike="noStrike" cap="none">
              <a:solidFill>
                <a:schemeClr val="lt1"/>
              </a:solidFill>
              <a:latin typeface="Tahoma"/>
              <a:ea typeface="Tahoma"/>
              <a:cs typeface="Tahoma"/>
              <a:sym typeface="Tahoma"/>
            </a:endParaRPr>
          </a:p>
        </p:txBody>
      </p:sp>
      <p:sp>
        <p:nvSpPr>
          <p:cNvPr id="71" name="Google Shape;71;p22"/>
          <p:cNvSpPr txBox="1">
            <a:spLocks noGrp="1"/>
          </p:cNvSpPr>
          <p:nvPr>
            <p:ph type="title"/>
          </p:nvPr>
        </p:nvSpPr>
        <p:spPr>
          <a:xfrm flipH="1">
            <a:off x="8392291" y="933450"/>
            <a:ext cx="3031852" cy="1722419"/>
          </a:xfrm>
          <a:prstGeom prst="rect">
            <a:avLst/>
          </a:prstGeom>
          <a:noFill/>
          <a:ln>
            <a:noFill/>
          </a:ln>
        </p:spPr>
        <p:txBody>
          <a:bodyPr spcFirstLastPara="1" wrap="square" lIns="91425" tIns="45700" rIns="91425" bIns="45700" anchor="b" anchorCtr="0">
            <a:normAutofit/>
          </a:bodyPr>
          <a:lstStyle>
            <a:lvl1pPr lvl="0" algn="r" rtl="1">
              <a:lnSpc>
                <a:spcPct val="100000"/>
              </a:lnSpc>
              <a:spcBef>
                <a:spcPts val="0"/>
              </a:spcBef>
              <a:spcAft>
                <a:spcPts val="0"/>
              </a:spcAft>
              <a:buClr>
                <a:srgbClr val="FFFFFF"/>
              </a:buClr>
              <a:buSzPts val="2400"/>
              <a:buFont typeface="Tahoma"/>
              <a:buNone/>
              <a:defRPr sz="2400" b="0">
                <a:solidFill>
                  <a:srgbClr val="FFFFFF"/>
                </a:solidFill>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2" name="Google Shape;72;p22"/>
          <p:cNvSpPr txBox="1">
            <a:spLocks noGrp="1"/>
          </p:cNvSpPr>
          <p:nvPr>
            <p:ph type="body" idx="1"/>
          </p:nvPr>
        </p:nvSpPr>
        <p:spPr>
          <a:xfrm flipH="1">
            <a:off x="640081"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r" rtl="1">
              <a:lnSpc>
                <a:spcPct val="110000"/>
              </a:lnSpc>
              <a:spcBef>
                <a:spcPts val="400"/>
              </a:spcBef>
              <a:spcAft>
                <a:spcPts val="0"/>
              </a:spcAft>
              <a:buSzPts val="1840"/>
              <a:buChar char="◼"/>
              <a:defRPr sz="2000">
                <a:solidFill>
                  <a:schemeClr val="dk2"/>
                </a:solidFill>
                <a:latin typeface="Tahoma"/>
                <a:ea typeface="Tahoma"/>
                <a:cs typeface="Tahoma"/>
                <a:sym typeface="Tahoma"/>
              </a:defRPr>
            </a:lvl1pPr>
            <a:lvl2pPr marL="914400" lvl="1" indent="-333756" algn="r" rtl="1">
              <a:spcBef>
                <a:spcPts val="600"/>
              </a:spcBef>
              <a:spcAft>
                <a:spcPts val="0"/>
              </a:spcAft>
              <a:buSzPts val="1656"/>
              <a:buChar char="◼"/>
              <a:defRPr sz="1800">
                <a:solidFill>
                  <a:schemeClr val="dk2"/>
                </a:solidFill>
                <a:latin typeface="Tahoma"/>
                <a:ea typeface="Tahoma"/>
                <a:cs typeface="Tahoma"/>
                <a:sym typeface="Tahoma"/>
              </a:defRPr>
            </a:lvl2pPr>
            <a:lvl3pPr marL="1371600" lvl="2" indent="-322072" algn="r" rtl="1">
              <a:spcBef>
                <a:spcPts val="600"/>
              </a:spcBef>
              <a:spcAft>
                <a:spcPts val="0"/>
              </a:spcAft>
              <a:buSzPts val="1472"/>
              <a:buChar char="◼"/>
              <a:defRPr sz="1600">
                <a:solidFill>
                  <a:schemeClr val="dk2"/>
                </a:solidFill>
                <a:latin typeface="Tahoma"/>
                <a:ea typeface="Tahoma"/>
                <a:cs typeface="Tahoma"/>
                <a:sym typeface="Tahoma"/>
              </a:defRPr>
            </a:lvl3pPr>
            <a:lvl4pPr marL="1828800" lvl="3" indent="-310388" algn="r" rtl="1">
              <a:spcBef>
                <a:spcPts val="600"/>
              </a:spcBef>
              <a:spcAft>
                <a:spcPts val="0"/>
              </a:spcAft>
              <a:buSzPts val="1288"/>
              <a:buChar char="◼"/>
              <a:defRPr sz="1400">
                <a:solidFill>
                  <a:schemeClr val="dk2"/>
                </a:solidFill>
                <a:latin typeface="Tahoma"/>
                <a:ea typeface="Tahoma"/>
                <a:cs typeface="Tahoma"/>
                <a:sym typeface="Tahoma"/>
              </a:defRPr>
            </a:lvl4pPr>
            <a:lvl5pPr marL="2286000" lvl="4" indent="-310388" algn="r" rtl="1">
              <a:spcBef>
                <a:spcPts val="600"/>
              </a:spcBef>
              <a:spcAft>
                <a:spcPts val="0"/>
              </a:spcAft>
              <a:buSzPts val="1288"/>
              <a:buChar char="◼"/>
              <a:defRPr sz="1400">
                <a:solidFill>
                  <a:schemeClr val="dk2"/>
                </a:solidFill>
                <a:latin typeface="Tahoma"/>
                <a:ea typeface="Tahoma"/>
                <a:cs typeface="Tahoma"/>
                <a:sym typeface="Tahoma"/>
              </a:defRPr>
            </a:lvl5pPr>
            <a:lvl6pPr marL="2743200" lvl="5" indent="-310388" algn="r" rtl="1">
              <a:spcBef>
                <a:spcPts val="600"/>
              </a:spcBef>
              <a:spcAft>
                <a:spcPts val="0"/>
              </a:spcAft>
              <a:buSzPts val="1288"/>
              <a:buChar char="◼"/>
              <a:defRPr sz="1400">
                <a:solidFill>
                  <a:schemeClr val="dk2"/>
                </a:solidFill>
              </a:defRPr>
            </a:lvl6pPr>
            <a:lvl7pPr marL="3200400" lvl="6" indent="-310388" algn="r" rtl="1">
              <a:spcBef>
                <a:spcPts val="600"/>
              </a:spcBef>
              <a:spcAft>
                <a:spcPts val="0"/>
              </a:spcAft>
              <a:buSzPts val="1288"/>
              <a:buChar char="◼"/>
              <a:defRPr sz="1400">
                <a:solidFill>
                  <a:schemeClr val="dk2"/>
                </a:solidFill>
              </a:defRPr>
            </a:lvl7pPr>
            <a:lvl8pPr marL="3657600" lvl="7" indent="-310388" algn="r" rtl="1">
              <a:spcBef>
                <a:spcPts val="600"/>
              </a:spcBef>
              <a:spcAft>
                <a:spcPts val="0"/>
              </a:spcAft>
              <a:buSzPts val="1288"/>
              <a:buChar char="◼"/>
              <a:defRPr sz="1400">
                <a:solidFill>
                  <a:schemeClr val="dk2"/>
                </a:solidFill>
              </a:defRPr>
            </a:lvl8pPr>
            <a:lvl9pPr marL="4114800" lvl="8" indent="-310388" algn="r" rtl="1">
              <a:spcBef>
                <a:spcPts val="600"/>
              </a:spcBef>
              <a:spcAft>
                <a:spcPts val="600"/>
              </a:spcAft>
              <a:buSzPts val="1288"/>
              <a:buChar char="◼"/>
              <a:defRPr sz="1400">
                <a:solidFill>
                  <a:schemeClr val="dk2"/>
                </a:solidFill>
              </a:defRPr>
            </a:lvl9pPr>
          </a:lstStyle>
          <a:p>
            <a:endParaRPr/>
          </a:p>
        </p:txBody>
      </p:sp>
      <p:sp>
        <p:nvSpPr>
          <p:cNvPr id="73" name="Google Shape;73;p22"/>
          <p:cNvSpPr txBox="1">
            <a:spLocks noGrp="1"/>
          </p:cNvSpPr>
          <p:nvPr>
            <p:ph type="body" idx="2"/>
          </p:nvPr>
        </p:nvSpPr>
        <p:spPr>
          <a:xfrm flipH="1">
            <a:off x="8392291"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r" rtl="1">
              <a:lnSpc>
                <a:spcPct val="110000"/>
              </a:lnSpc>
              <a:spcBef>
                <a:spcPts val="320"/>
              </a:spcBef>
              <a:spcAft>
                <a:spcPts val="0"/>
              </a:spcAft>
              <a:buSzPts val="1472"/>
              <a:buNone/>
              <a:defRPr sz="1600">
                <a:solidFill>
                  <a:srgbClr val="FFFFFF"/>
                </a:solidFill>
                <a:latin typeface="Tahoma"/>
                <a:ea typeface="Tahoma"/>
                <a:cs typeface="Tahoma"/>
                <a:sym typeface="Tahoma"/>
              </a:defRPr>
            </a:lvl1pPr>
            <a:lvl2pPr marL="914400" lvl="1" indent="-228600" algn="r" rtl="1">
              <a:spcBef>
                <a:spcPts val="600"/>
              </a:spcBef>
              <a:spcAft>
                <a:spcPts val="0"/>
              </a:spcAft>
              <a:buSzPts val="1012"/>
              <a:buNone/>
              <a:defRPr sz="1100"/>
            </a:lvl2pPr>
            <a:lvl3pPr marL="1371600" lvl="2" indent="-228600" algn="r" rtl="1">
              <a:spcBef>
                <a:spcPts val="600"/>
              </a:spcBef>
              <a:spcAft>
                <a:spcPts val="0"/>
              </a:spcAft>
              <a:buSzPts val="920"/>
              <a:buNone/>
              <a:defRPr sz="1000"/>
            </a:lvl3pPr>
            <a:lvl4pPr marL="1828800" lvl="3" indent="-228600" algn="r" rtl="1">
              <a:spcBef>
                <a:spcPts val="600"/>
              </a:spcBef>
              <a:spcAft>
                <a:spcPts val="0"/>
              </a:spcAft>
              <a:buSzPts val="828"/>
              <a:buNone/>
              <a:defRPr sz="900"/>
            </a:lvl4pPr>
            <a:lvl5pPr marL="2286000" lvl="4" indent="-228600" algn="r" rtl="1">
              <a:spcBef>
                <a:spcPts val="600"/>
              </a:spcBef>
              <a:spcAft>
                <a:spcPts val="0"/>
              </a:spcAft>
              <a:buSzPts val="828"/>
              <a:buNone/>
              <a:defRPr sz="900"/>
            </a:lvl5pPr>
            <a:lvl6pPr marL="2743200" lvl="5" indent="-228600" algn="r" rtl="1">
              <a:spcBef>
                <a:spcPts val="600"/>
              </a:spcBef>
              <a:spcAft>
                <a:spcPts val="0"/>
              </a:spcAft>
              <a:buSzPts val="828"/>
              <a:buNone/>
              <a:defRPr sz="900"/>
            </a:lvl6pPr>
            <a:lvl7pPr marL="3200400" lvl="6" indent="-228600" algn="r" rtl="1">
              <a:spcBef>
                <a:spcPts val="600"/>
              </a:spcBef>
              <a:spcAft>
                <a:spcPts val="0"/>
              </a:spcAft>
              <a:buSzPts val="828"/>
              <a:buNone/>
              <a:defRPr sz="900"/>
            </a:lvl7pPr>
            <a:lvl8pPr marL="3657600" lvl="7" indent="-228600" algn="r" rtl="1">
              <a:spcBef>
                <a:spcPts val="600"/>
              </a:spcBef>
              <a:spcAft>
                <a:spcPts val="0"/>
              </a:spcAft>
              <a:buSzPts val="828"/>
              <a:buNone/>
              <a:defRPr sz="900"/>
            </a:lvl8pPr>
            <a:lvl9pPr marL="4114800" lvl="8" indent="-228600" algn="r" rtl="1">
              <a:spcBef>
                <a:spcPts val="600"/>
              </a:spcBef>
              <a:spcAft>
                <a:spcPts val="600"/>
              </a:spcAft>
              <a:buSzPts val="828"/>
              <a:buNone/>
              <a:defRPr sz="900"/>
            </a:lvl9pPr>
          </a:lstStyle>
          <a:p>
            <a:endParaRPr/>
          </a:p>
        </p:txBody>
      </p:sp>
      <p:sp>
        <p:nvSpPr>
          <p:cNvPr id="74" name="Google Shape;74;p22"/>
          <p:cNvSpPr txBox="1">
            <a:spLocks noGrp="1"/>
          </p:cNvSpPr>
          <p:nvPr>
            <p:ph type="dt" idx="10"/>
          </p:nvPr>
        </p:nvSpPr>
        <p:spPr>
          <a:xfrm flipH="1">
            <a:off x="1741250" y="6456916"/>
            <a:ext cx="2844799"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5" name="Google Shape;75;p22"/>
          <p:cNvSpPr txBox="1">
            <a:spLocks noGrp="1"/>
          </p:cNvSpPr>
          <p:nvPr>
            <p:ph type="ftr" idx="11"/>
          </p:nvPr>
        </p:nvSpPr>
        <p:spPr>
          <a:xfrm flipH="1">
            <a:off x="4693597" y="6452590"/>
            <a:ext cx="6917210" cy="365125"/>
          </a:xfrm>
          <a:prstGeom prst="rect">
            <a:avLst/>
          </a:prstGeom>
          <a:noFill/>
          <a:ln>
            <a:noFill/>
          </a:ln>
        </p:spPr>
        <p:txBody>
          <a:bodyPr spcFirstLastPara="1" wrap="square" lIns="91425" tIns="45700" rIns="91425" bIns="45700" anchor="ctr" anchorCtr="0">
            <a:noAutofit/>
          </a:bodyPr>
          <a:lstStyle>
            <a:lvl1pPr lvl="0" algn="r" rtl="1">
              <a:spcBef>
                <a:spcPts val="0"/>
              </a:spcBef>
              <a:spcAft>
                <a:spcPts val="0"/>
              </a:spcAft>
              <a:buSzPts val="1400"/>
              <a:buNone/>
              <a:defRPr>
                <a:latin typeface="Tahoma"/>
                <a:ea typeface="Tahoma"/>
                <a:cs typeface="Tahoma"/>
                <a:sym typeface="Tahoma"/>
              </a:defRPr>
            </a:lvl1pPr>
            <a:lvl2pPr lvl="1" algn="r" rtl="1">
              <a:spcBef>
                <a:spcPts val="0"/>
              </a:spcBef>
              <a:spcAft>
                <a:spcPts val="0"/>
              </a:spcAft>
              <a:buSzPts val="1400"/>
              <a:buNone/>
              <a:defRPr/>
            </a:lvl2pPr>
            <a:lvl3pPr lvl="2" algn="r" rtl="1">
              <a:spcBef>
                <a:spcPts val="0"/>
              </a:spcBef>
              <a:spcAft>
                <a:spcPts val="0"/>
              </a:spcAft>
              <a:buSzPts val="1400"/>
              <a:buNone/>
              <a:defRPr/>
            </a:lvl3pPr>
            <a:lvl4pPr lvl="3" algn="r" rtl="1">
              <a:spcBef>
                <a:spcPts val="0"/>
              </a:spcBef>
              <a:spcAft>
                <a:spcPts val="0"/>
              </a:spcAft>
              <a:buSzPts val="1400"/>
              <a:buNone/>
              <a:defRPr/>
            </a:lvl4pPr>
            <a:lvl5pPr lvl="4" algn="r" rtl="1">
              <a:spcBef>
                <a:spcPts val="0"/>
              </a:spcBef>
              <a:spcAft>
                <a:spcPts val="0"/>
              </a:spcAft>
              <a:buSzPts val="1400"/>
              <a:buNone/>
              <a:defRPr/>
            </a:lvl5pPr>
            <a:lvl6pPr lvl="5" algn="r" rtl="1">
              <a:spcBef>
                <a:spcPts val="0"/>
              </a:spcBef>
              <a:spcAft>
                <a:spcPts val="0"/>
              </a:spcAft>
              <a:buSzPts val="1400"/>
              <a:buNone/>
              <a:defRPr/>
            </a:lvl6pPr>
            <a:lvl7pPr lvl="6" algn="r" rtl="1">
              <a:spcBef>
                <a:spcPts val="0"/>
              </a:spcBef>
              <a:spcAft>
                <a:spcPts val="0"/>
              </a:spcAft>
              <a:buSzPts val="1400"/>
              <a:buNone/>
              <a:defRPr/>
            </a:lvl7pPr>
            <a:lvl8pPr lvl="7" algn="r" rtl="1">
              <a:spcBef>
                <a:spcPts val="0"/>
              </a:spcBef>
              <a:spcAft>
                <a:spcPts val="0"/>
              </a:spcAft>
              <a:buSzPts val="1400"/>
              <a:buNone/>
              <a:defRPr/>
            </a:lvl8pPr>
            <a:lvl9pPr lvl="8" algn="r" rtl="1">
              <a:spcBef>
                <a:spcPts val="0"/>
              </a:spcBef>
              <a:spcAft>
                <a:spcPts val="0"/>
              </a:spcAft>
              <a:buSzPts val="1400"/>
              <a:buNone/>
              <a:defRPr/>
            </a:lvl9pPr>
          </a:lstStyle>
          <a:p>
            <a:endParaRPr/>
          </a:p>
        </p:txBody>
      </p:sp>
      <p:sp>
        <p:nvSpPr>
          <p:cNvPr id="76" name="Google Shape;76;p22"/>
          <p:cNvSpPr txBox="1">
            <a:spLocks noGrp="1"/>
          </p:cNvSpPr>
          <p:nvPr>
            <p:ph type="sldNum" idx="12"/>
          </p:nvPr>
        </p:nvSpPr>
        <p:spPr>
          <a:xfrm flipH="1">
            <a:off x="581190" y="6456916"/>
            <a:ext cx="1052510" cy="365125"/>
          </a:xfrm>
          <a:prstGeom prst="rect">
            <a:avLst/>
          </a:prstGeom>
          <a:noFill/>
          <a:ln>
            <a:noFill/>
          </a:ln>
        </p:spPr>
        <p:txBody>
          <a:bodyPr spcFirstLastPara="1" wrap="square" lIns="91425" tIns="45700" rIns="91425" bIns="45700" anchor="ctr" anchorCtr="0">
            <a:noAutofit/>
          </a:bodyPr>
          <a:lstStyle>
            <a:lvl1pPr marL="0" lvl="0" indent="0" algn="r" rtl="1">
              <a:spcBef>
                <a:spcPts val="0"/>
              </a:spcBef>
              <a:buNone/>
              <a:defRPr sz="900" b="0" i="0" u="none" strike="noStrike" cap="none">
                <a:solidFill>
                  <a:srgbClr val="3F3F3F"/>
                </a:solidFill>
                <a:latin typeface="Tahoma"/>
                <a:ea typeface="Tahoma"/>
                <a:cs typeface="Tahoma"/>
                <a:sym typeface="Tahoma"/>
              </a:defRPr>
            </a:lvl1pPr>
            <a:lvl2pPr marL="0" lvl="1" indent="0" algn="r" rtl="1">
              <a:spcBef>
                <a:spcPts val="0"/>
              </a:spcBef>
              <a:buNone/>
              <a:defRPr sz="900" b="0" i="0" u="none" strike="noStrike" cap="none">
                <a:solidFill>
                  <a:srgbClr val="3F3F3F"/>
                </a:solidFill>
                <a:latin typeface="Tahoma"/>
                <a:ea typeface="Tahoma"/>
                <a:cs typeface="Tahoma"/>
                <a:sym typeface="Tahoma"/>
              </a:defRPr>
            </a:lvl2pPr>
            <a:lvl3pPr marL="0" lvl="2" indent="0" algn="r" rtl="1">
              <a:spcBef>
                <a:spcPts val="0"/>
              </a:spcBef>
              <a:buNone/>
              <a:defRPr sz="900" b="0" i="0" u="none" strike="noStrike" cap="none">
                <a:solidFill>
                  <a:srgbClr val="3F3F3F"/>
                </a:solidFill>
                <a:latin typeface="Tahoma"/>
                <a:ea typeface="Tahoma"/>
                <a:cs typeface="Tahoma"/>
                <a:sym typeface="Tahoma"/>
              </a:defRPr>
            </a:lvl3pPr>
            <a:lvl4pPr marL="0" lvl="3" indent="0" algn="r" rtl="1">
              <a:spcBef>
                <a:spcPts val="0"/>
              </a:spcBef>
              <a:buNone/>
              <a:defRPr sz="900" b="0" i="0" u="none" strike="noStrike" cap="none">
                <a:solidFill>
                  <a:srgbClr val="3F3F3F"/>
                </a:solidFill>
                <a:latin typeface="Tahoma"/>
                <a:ea typeface="Tahoma"/>
                <a:cs typeface="Tahoma"/>
                <a:sym typeface="Tahoma"/>
              </a:defRPr>
            </a:lvl4pPr>
            <a:lvl5pPr marL="0" lvl="4" indent="0" algn="r" rtl="1">
              <a:spcBef>
                <a:spcPts val="0"/>
              </a:spcBef>
              <a:buNone/>
              <a:defRPr sz="900" b="0" i="0" u="none" strike="noStrike" cap="none">
                <a:solidFill>
                  <a:srgbClr val="3F3F3F"/>
                </a:solidFill>
                <a:latin typeface="Tahoma"/>
                <a:ea typeface="Tahoma"/>
                <a:cs typeface="Tahoma"/>
                <a:sym typeface="Tahoma"/>
              </a:defRPr>
            </a:lvl5pPr>
            <a:lvl6pPr marL="0" lvl="5" indent="0" algn="r" rtl="1">
              <a:spcBef>
                <a:spcPts val="0"/>
              </a:spcBef>
              <a:buNone/>
              <a:defRPr sz="900" b="0" i="0" u="none" strike="noStrike" cap="none">
                <a:solidFill>
                  <a:srgbClr val="3F3F3F"/>
                </a:solidFill>
                <a:latin typeface="Tahoma"/>
                <a:ea typeface="Tahoma"/>
                <a:cs typeface="Tahoma"/>
                <a:sym typeface="Tahoma"/>
              </a:defRPr>
            </a:lvl6pPr>
            <a:lvl7pPr marL="0" lvl="6" indent="0" algn="r" rtl="1">
              <a:spcBef>
                <a:spcPts val="0"/>
              </a:spcBef>
              <a:buNone/>
              <a:defRPr sz="900" b="0" i="0" u="none" strike="noStrike" cap="none">
                <a:solidFill>
                  <a:srgbClr val="3F3F3F"/>
                </a:solidFill>
                <a:latin typeface="Tahoma"/>
                <a:ea typeface="Tahoma"/>
                <a:cs typeface="Tahoma"/>
                <a:sym typeface="Tahoma"/>
              </a:defRPr>
            </a:lvl7pPr>
            <a:lvl8pPr marL="0" lvl="7" indent="0" algn="r" rtl="1">
              <a:spcBef>
                <a:spcPts val="0"/>
              </a:spcBef>
              <a:buNone/>
              <a:defRPr sz="900" b="0" i="0" u="none" strike="noStrike" cap="none">
                <a:solidFill>
                  <a:srgbClr val="3F3F3F"/>
                </a:solidFill>
                <a:latin typeface="Tahoma"/>
                <a:ea typeface="Tahoma"/>
                <a:cs typeface="Tahoma"/>
                <a:sym typeface="Tahoma"/>
              </a:defRPr>
            </a:lvl8pPr>
            <a:lvl9pPr marL="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alpha val="31764"/>
          </a:schemeClr>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flipH="1">
            <a:off x="581192" y="705124"/>
            <a:ext cx="11029616" cy="1189554"/>
          </a:xfrm>
          <a:prstGeom prst="rect">
            <a:avLst/>
          </a:prstGeom>
          <a:noFill/>
          <a:ln>
            <a:noFill/>
          </a:ln>
        </p:spPr>
        <p:txBody>
          <a:bodyPr spcFirstLastPara="1" wrap="square" lIns="91425" tIns="45700" rIns="91425" bIns="45700" anchor="b" anchorCtr="0">
            <a:normAutofit/>
          </a:bodyPr>
          <a:lstStyle>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spcBef>
                <a:spcPts val="0"/>
              </a:spcBef>
              <a:spcAft>
                <a:spcPts val="0"/>
              </a:spcAft>
              <a:buSzPts val="1400"/>
              <a:buNone/>
              <a:defRPr sz="1800" b="0" i="0" u="none" strike="noStrike" cap="none">
                <a:solidFill>
                  <a:schemeClr val="dk2"/>
                </a:solidFill>
              </a:defRPr>
            </a:lvl2pPr>
            <a:lvl3pPr marR="0" lvl="2" algn="r" rtl="1">
              <a:spcBef>
                <a:spcPts val="0"/>
              </a:spcBef>
              <a:spcAft>
                <a:spcPts val="0"/>
              </a:spcAft>
              <a:buSzPts val="1400"/>
              <a:buNone/>
              <a:defRPr sz="1800" b="0" i="0" u="none" strike="noStrike" cap="none">
                <a:solidFill>
                  <a:schemeClr val="dk2"/>
                </a:solidFill>
              </a:defRPr>
            </a:lvl3pPr>
            <a:lvl4pPr marR="0" lvl="3" algn="r" rtl="1">
              <a:spcBef>
                <a:spcPts val="0"/>
              </a:spcBef>
              <a:spcAft>
                <a:spcPts val="0"/>
              </a:spcAft>
              <a:buSzPts val="1400"/>
              <a:buNone/>
              <a:defRPr sz="1800" b="0" i="0" u="none" strike="noStrike" cap="none">
                <a:solidFill>
                  <a:schemeClr val="dk2"/>
                </a:solidFill>
              </a:defRPr>
            </a:lvl4pPr>
            <a:lvl5pPr marR="0" lvl="4" algn="r" rtl="1">
              <a:spcBef>
                <a:spcPts val="0"/>
              </a:spcBef>
              <a:spcAft>
                <a:spcPts val="0"/>
              </a:spcAft>
              <a:buSzPts val="1400"/>
              <a:buNone/>
              <a:defRPr sz="1800" b="0" i="0" u="none" strike="noStrike" cap="none">
                <a:solidFill>
                  <a:schemeClr val="dk2"/>
                </a:solidFill>
              </a:defRPr>
            </a:lvl5pPr>
            <a:lvl6pPr marR="0" lvl="5" algn="r" rtl="1">
              <a:spcBef>
                <a:spcPts val="0"/>
              </a:spcBef>
              <a:spcAft>
                <a:spcPts val="0"/>
              </a:spcAft>
              <a:buSzPts val="1400"/>
              <a:buNone/>
              <a:defRPr sz="1800" b="0" i="0" u="none" strike="noStrike" cap="none">
                <a:solidFill>
                  <a:schemeClr val="dk2"/>
                </a:solidFill>
              </a:defRPr>
            </a:lvl6pPr>
            <a:lvl7pPr marR="0" lvl="6" algn="r" rtl="1">
              <a:spcBef>
                <a:spcPts val="0"/>
              </a:spcBef>
              <a:spcAft>
                <a:spcPts val="0"/>
              </a:spcAft>
              <a:buSzPts val="1400"/>
              <a:buNone/>
              <a:defRPr sz="1800" b="0" i="0" u="none" strike="noStrike" cap="none">
                <a:solidFill>
                  <a:schemeClr val="dk2"/>
                </a:solidFill>
              </a:defRPr>
            </a:lvl7pPr>
            <a:lvl8pPr marR="0" lvl="7" algn="r" rtl="1">
              <a:spcBef>
                <a:spcPts val="0"/>
              </a:spcBef>
              <a:spcAft>
                <a:spcPts val="0"/>
              </a:spcAft>
              <a:buSzPts val="1400"/>
              <a:buNone/>
              <a:defRPr sz="1800" b="0" i="0" u="none" strike="noStrike" cap="none">
                <a:solidFill>
                  <a:schemeClr val="dk2"/>
                </a:solidFill>
              </a:defRPr>
            </a:lvl8pPr>
            <a:lvl9pPr marR="0" lvl="8" algn="r" rtl="1">
              <a:spcBef>
                <a:spcPts val="0"/>
              </a:spcBef>
              <a:spcAft>
                <a:spcPts val="0"/>
              </a:spcAft>
              <a:buSzPts val="1400"/>
              <a:buNone/>
              <a:defRPr sz="1800" b="0" i="0" u="none" strike="noStrike" cap="none">
                <a:solidFill>
                  <a:schemeClr val="dk2"/>
                </a:solidFill>
              </a:defRPr>
            </a:lvl9pPr>
          </a:lstStyle>
          <a:p>
            <a:endParaRPr/>
          </a:p>
        </p:txBody>
      </p:sp>
      <p:sp>
        <p:nvSpPr>
          <p:cNvPr id="11" name="Google Shape;11;p14"/>
          <p:cNvSpPr txBox="1">
            <a:spLocks noGrp="1"/>
          </p:cNvSpPr>
          <p:nvPr>
            <p:ph type="body" idx="1"/>
          </p:nvPr>
        </p:nvSpPr>
        <p:spPr>
          <a:xfrm flipH="1">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r" rtl="1">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Tahoma"/>
                <a:ea typeface="Tahoma"/>
                <a:cs typeface="Tahoma"/>
                <a:sym typeface="Tahoma"/>
              </a:defRPr>
            </a:lvl1pPr>
            <a:lvl2pPr marL="914400" marR="0" lvl="1" indent="-310387" algn="r" rtl="1">
              <a:spcBef>
                <a:spcPts val="600"/>
              </a:spcBef>
              <a:spcAft>
                <a:spcPts val="0"/>
              </a:spcAft>
              <a:buClr>
                <a:schemeClr val="accent1"/>
              </a:buClr>
              <a:buSzPts val="1288"/>
              <a:buFont typeface="Noto Sans Symbols"/>
              <a:buChar char="◼"/>
              <a:defRPr sz="1400" b="0" i="0" u="none" strike="noStrike" cap="none">
                <a:solidFill>
                  <a:srgbClr val="3F3F3F"/>
                </a:solidFill>
                <a:latin typeface="Tahoma"/>
                <a:ea typeface="Tahoma"/>
                <a:cs typeface="Tahoma"/>
                <a:sym typeface="Tahoma"/>
              </a:defRPr>
            </a:lvl2pPr>
            <a:lvl3pPr marL="1371600" marR="0" lvl="2" indent="-304546" algn="r" rtl="1">
              <a:spcBef>
                <a:spcPts val="600"/>
              </a:spcBef>
              <a:spcAft>
                <a:spcPts val="0"/>
              </a:spcAft>
              <a:buClr>
                <a:schemeClr val="accent1"/>
              </a:buClr>
              <a:buSzPts val="1196"/>
              <a:buFont typeface="Noto Sans Symbols"/>
              <a:buChar char="◼"/>
              <a:defRPr sz="1300" b="0" i="0" u="none" strike="noStrike" cap="none">
                <a:solidFill>
                  <a:srgbClr val="3F3F3F"/>
                </a:solidFill>
                <a:latin typeface="Tahoma"/>
                <a:ea typeface="Tahoma"/>
                <a:cs typeface="Tahoma"/>
                <a:sym typeface="Tahoma"/>
              </a:defRPr>
            </a:lvl3pPr>
            <a:lvl4pPr marL="1828800" marR="0" lvl="3" indent="-292861" algn="r" rtl="1">
              <a:spcBef>
                <a:spcPts val="600"/>
              </a:spcBef>
              <a:spcAft>
                <a:spcPts val="0"/>
              </a:spcAft>
              <a:buClr>
                <a:schemeClr val="accent1"/>
              </a:buClr>
              <a:buSzPts val="1012"/>
              <a:buFont typeface="Noto Sans Symbols"/>
              <a:buChar char="◼"/>
              <a:defRPr sz="1100" b="0" i="0" u="none" strike="noStrike" cap="none">
                <a:solidFill>
                  <a:srgbClr val="3F3F3F"/>
                </a:solidFill>
                <a:latin typeface="Tahoma"/>
                <a:ea typeface="Tahoma"/>
                <a:cs typeface="Tahoma"/>
                <a:sym typeface="Tahoma"/>
              </a:defRPr>
            </a:lvl4pPr>
            <a:lvl5pPr marL="2286000" marR="0" lvl="4" indent="-292861" algn="r" rtl="1">
              <a:spcBef>
                <a:spcPts val="600"/>
              </a:spcBef>
              <a:spcAft>
                <a:spcPts val="0"/>
              </a:spcAft>
              <a:buClr>
                <a:schemeClr val="accent1"/>
              </a:buClr>
              <a:buSzPts val="1012"/>
              <a:buFont typeface="Noto Sans Symbols"/>
              <a:buChar char="◼"/>
              <a:defRPr sz="1100" b="0" i="0" u="none" strike="noStrike" cap="none">
                <a:solidFill>
                  <a:srgbClr val="3F3F3F"/>
                </a:solidFill>
                <a:latin typeface="Tahoma"/>
                <a:ea typeface="Tahoma"/>
                <a:cs typeface="Tahoma"/>
                <a:sym typeface="Tahoma"/>
              </a:defRPr>
            </a:lvl5pPr>
            <a:lvl6pPr marL="2743200" marR="0" lvl="5" indent="-298704" algn="r" rtl="1">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r" rtl="1">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r" rtl="1">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r" rtl="1">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14"/>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900" b="0" i="0" u="none" strike="noStrike" cap="none">
                <a:solidFill>
                  <a:srgbClr val="3F3F3F"/>
                </a:solidFill>
                <a:latin typeface="Tahoma"/>
                <a:ea typeface="Tahoma"/>
                <a:cs typeface="Tahoma"/>
                <a:sym typeface="Tahoma"/>
              </a:defRPr>
            </a:lvl1pPr>
            <a:lvl2pPr marR="0" lvl="1"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14"/>
          <p:cNvSpPr txBox="1">
            <a:spLocks noGrp="1"/>
          </p:cNvSpPr>
          <p:nvPr>
            <p:ph type="ftr" idx="11"/>
          </p:nvPr>
        </p:nvSpPr>
        <p:spPr>
          <a:xfrm flipH="1">
            <a:off x="4693597" y="6423914"/>
            <a:ext cx="6917210" cy="365125"/>
          </a:xfrm>
          <a:prstGeom prst="rect">
            <a:avLst/>
          </a:prstGeom>
          <a:noFill/>
          <a:ln>
            <a:noFill/>
          </a:ln>
        </p:spPr>
        <p:txBody>
          <a:bodyPr spcFirstLastPara="1" wrap="square" lIns="91425" tIns="45700" rIns="91425" bIns="45700" anchor="ctr" anchorCtr="0">
            <a:noAutofit/>
          </a:bodyPr>
          <a:lstStyle>
            <a:lvl1pPr marR="0" lvl="0" algn="r" rtl="1">
              <a:spcBef>
                <a:spcPts val="0"/>
              </a:spcBef>
              <a:spcAft>
                <a:spcPts val="0"/>
              </a:spcAft>
              <a:buSzPts val="1400"/>
              <a:buNone/>
              <a:defRPr sz="900" b="0" i="0" u="none" strike="noStrike" cap="none">
                <a:solidFill>
                  <a:srgbClr val="3F3F3F"/>
                </a:solidFill>
                <a:latin typeface="Tahoma"/>
                <a:ea typeface="Tahoma"/>
                <a:cs typeface="Tahoma"/>
                <a:sym typeface="Tahoma"/>
              </a:defRPr>
            </a:lvl1pPr>
            <a:lvl2pPr marR="0" lvl="1"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r" rtl="1">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4"/>
          <p:cNvSpPr txBox="1">
            <a:spLocks noGrp="1"/>
          </p:cNvSpPr>
          <p:nvPr>
            <p:ph type="sldNum" idx="12"/>
          </p:nvPr>
        </p:nvSpPr>
        <p:spPr>
          <a:xfrm flipH="1">
            <a:off x="58119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1">
              <a:spcBef>
                <a:spcPts val="0"/>
              </a:spcBef>
              <a:buNone/>
              <a:defRPr sz="900" b="0" i="0" u="none" strike="noStrike" cap="none">
                <a:solidFill>
                  <a:srgbClr val="3F3F3F"/>
                </a:solidFill>
                <a:latin typeface="Tahoma"/>
                <a:ea typeface="Tahoma"/>
                <a:cs typeface="Tahoma"/>
                <a:sym typeface="Tahoma"/>
              </a:defRPr>
            </a:lvl1pPr>
            <a:lvl2pPr marL="0" marR="0" lvl="1" indent="0" algn="r" rtl="1">
              <a:spcBef>
                <a:spcPts val="0"/>
              </a:spcBef>
              <a:buNone/>
              <a:defRPr sz="900" b="0" i="0" u="none" strike="noStrike" cap="none">
                <a:solidFill>
                  <a:srgbClr val="3F3F3F"/>
                </a:solidFill>
                <a:latin typeface="Tahoma"/>
                <a:ea typeface="Tahoma"/>
                <a:cs typeface="Tahoma"/>
                <a:sym typeface="Tahoma"/>
              </a:defRPr>
            </a:lvl2pPr>
            <a:lvl3pPr marL="0" marR="0" lvl="2" indent="0" algn="r" rtl="1">
              <a:spcBef>
                <a:spcPts val="0"/>
              </a:spcBef>
              <a:buNone/>
              <a:defRPr sz="900" b="0" i="0" u="none" strike="noStrike" cap="none">
                <a:solidFill>
                  <a:srgbClr val="3F3F3F"/>
                </a:solidFill>
                <a:latin typeface="Tahoma"/>
                <a:ea typeface="Tahoma"/>
                <a:cs typeface="Tahoma"/>
                <a:sym typeface="Tahoma"/>
              </a:defRPr>
            </a:lvl3pPr>
            <a:lvl4pPr marL="0" marR="0" lvl="3" indent="0" algn="r" rtl="1">
              <a:spcBef>
                <a:spcPts val="0"/>
              </a:spcBef>
              <a:buNone/>
              <a:defRPr sz="900" b="0" i="0" u="none" strike="noStrike" cap="none">
                <a:solidFill>
                  <a:srgbClr val="3F3F3F"/>
                </a:solidFill>
                <a:latin typeface="Tahoma"/>
                <a:ea typeface="Tahoma"/>
                <a:cs typeface="Tahoma"/>
                <a:sym typeface="Tahoma"/>
              </a:defRPr>
            </a:lvl4pPr>
            <a:lvl5pPr marL="0" marR="0" lvl="4" indent="0" algn="r" rtl="1">
              <a:spcBef>
                <a:spcPts val="0"/>
              </a:spcBef>
              <a:buNone/>
              <a:defRPr sz="900" b="0" i="0" u="none" strike="noStrike" cap="none">
                <a:solidFill>
                  <a:srgbClr val="3F3F3F"/>
                </a:solidFill>
                <a:latin typeface="Tahoma"/>
                <a:ea typeface="Tahoma"/>
                <a:cs typeface="Tahoma"/>
                <a:sym typeface="Tahoma"/>
              </a:defRPr>
            </a:lvl5pPr>
            <a:lvl6pPr marL="0" marR="0" lvl="5" indent="0" algn="r" rtl="1">
              <a:spcBef>
                <a:spcPts val="0"/>
              </a:spcBef>
              <a:buNone/>
              <a:defRPr sz="900" b="0" i="0" u="none" strike="noStrike" cap="none">
                <a:solidFill>
                  <a:srgbClr val="3F3F3F"/>
                </a:solidFill>
                <a:latin typeface="Tahoma"/>
                <a:ea typeface="Tahoma"/>
                <a:cs typeface="Tahoma"/>
                <a:sym typeface="Tahoma"/>
              </a:defRPr>
            </a:lvl6pPr>
            <a:lvl7pPr marL="0" marR="0" lvl="6" indent="0" algn="r" rtl="1">
              <a:spcBef>
                <a:spcPts val="0"/>
              </a:spcBef>
              <a:buNone/>
              <a:defRPr sz="900" b="0" i="0" u="none" strike="noStrike" cap="none">
                <a:solidFill>
                  <a:srgbClr val="3F3F3F"/>
                </a:solidFill>
                <a:latin typeface="Tahoma"/>
                <a:ea typeface="Tahoma"/>
                <a:cs typeface="Tahoma"/>
                <a:sym typeface="Tahoma"/>
              </a:defRPr>
            </a:lvl7pPr>
            <a:lvl8pPr marL="0" marR="0" lvl="7" indent="0" algn="r" rtl="1">
              <a:spcBef>
                <a:spcPts val="0"/>
              </a:spcBef>
              <a:buNone/>
              <a:defRPr sz="900" b="0" i="0" u="none" strike="noStrike" cap="none">
                <a:solidFill>
                  <a:srgbClr val="3F3F3F"/>
                </a:solidFill>
                <a:latin typeface="Tahoma"/>
                <a:ea typeface="Tahoma"/>
                <a:cs typeface="Tahoma"/>
                <a:sym typeface="Tahoma"/>
              </a:defRPr>
            </a:lvl8pPr>
            <a:lvl9pPr marL="0" marR="0" lvl="8" indent="0" algn="r" rtl="1">
              <a:spcBef>
                <a:spcPts val="0"/>
              </a:spcBef>
              <a:buNone/>
              <a:defRPr sz="900" b="0" i="0" u="none" strike="noStrike" cap="none">
                <a:solidFill>
                  <a:srgbClr val="3F3F3F"/>
                </a:solidFill>
                <a:latin typeface="Tahoma"/>
                <a:ea typeface="Tahoma"/>
                <a:cs typeface="Tahoma"/>
                <a:sym typeface="Tahoma"/>
              </a:defRPr>
            </a:lvl9pPr>
          </a:lstStyle>
          <a:p>
            <a:pPr marL="0" lvl="0" indent="0" algn="r" rtl="1">
              <a:spcBef>
                <a:spcPts val="0"/>
              </a:spcBef>
              <a:spcAft>
                <a:spcPts val="0"/>
              </a:spcAft>
              <a:buNone/>
            </a:pPr>
            <a:fld id="{00000000-1234-1234-1234-123412341234}" type="slidenum">
              <a:rPr lang="en-US"/>
              <a:t>‹#›</a:t>
            </a:fld>
            <a:endParaRPr/>
          </a:p>
        </p:txBody>
      </p:sp>
      <p:sp>
        <p:nvSpPr>
          <p:cNvPr id="15" name="Google Shape;15;p14"/>
          <p:cNvSpPr/>
          <p:nvPr/>
        </p:nvSpPr>
        <p:spPr>
          <a:xfrm flipH="1">
            <a:off x="8042146"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4"/>
          <p:cNvSpPr/>
          <p:nvPr/>
        </p:nvSpPr>
        <p:spPr>
          <a:xfrm flipH="1">
            <a:off x="446533"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4"/>
          <p:cNvSpPr/>
          <p:nvPr/>
        </p:nvSpPr>
        <p:spPr>
          <a:xfrm flipH="1">
            <a:off x="424685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he.wikipedia.org/wiki/%D7%9E%D7%95%D7%93%D7%9C_(%D7%A1%D7%98%D7%98%D7%99%D7%A1%D7%98%D7%99%D7%A7%D7%94)"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he.wikipedia.org/wiki/%D7%9E%D7%A9%D7%AA%D7%A0%D7%94"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p:cNvSpPr/>
          <p:nvPr/>
        </p:nvSpPr>
        <p:spPr>
          <a:xfrm>
            <a:off x="0" y="0"/>
            <a:ext cx="12192000" cy="7269480"/>
          </a:xfrm>
          <a:prstGeom prst="rect">
            <a:avLst/>
          </a:prstGeom>
          <a:solidFill>
            <a:schemeClr val="bg1">
              <a:alpha val="66000"/>
            </a:schemeClr>
          </a:solidFill>
          <a:ln>
            <a:noFill/>
          </a:ln>
        </p:spPr>
        <p:style>
          <a:lnRef idx="1">
            <a:schemeClr val="accent3"/>
          </a:lnRef>
          <a:fillRef idx="3">
            <a:schemeClr val="accent3"/>
          </a:fillRef>
          <a:effectRef idx="2">
            <a:schemeClr val="accent3"/>
          </a:effectRef>
          <a:fontRef idx="minor">
            <a:schemeClr val="lt1"/>
          </a:fontRef>
        </p:style>
        <p:txBody>
          <a:bodyPr rtlCol="1" anchor="ctr"/>
          <a:lstStyle/>
          <a:p>
            <a:pPr algn="ctr"/>
            <a:endParaRPr lang="he-IL"/>
          </a:p>
        </p:txBody>
      </p:sp>
      <p:sp>
        <p:nvSpPr>
          <p:cNvPr id="4" name="Google Shape;105;p1">
            <a:extLst>
              <a:ext uri="{FF2B5EF4-FFF2-40B4-BE49-F238E27FC236}">
                <a16:creationId xmlns:a16="http://schemas.microsoft.com/office/drawing/2014/main" id="{1BE82BE2-47C3-43ED-A676-3AF0F2958B80}"/>
              </a:ext>
            </a:extLst>
          </p:cNvPr>
          <p:cNvSpPr txBox="1">
            <a:spLocks/>
          </p:cNvSpPr>
          <p:nvPr/>
        </p:nvSpPr>
        <p:spPr>
          <a:xfrm flipH="1">
            <a:off x="443637" y="622491"/>
            <a:ext cx="10993549" cy="806404"/>
          </a:xfrm>
          <a:prstGeom prst="rect">
            <a:avLst/>
          </a:prstGeom>
          <a:noFill/>
          <a:ln>
            <a:noFill/>
          </a:ln>
          <a:effectLst>
            <a:glow rad="101600">
              <a:schemeClr val="bg1">
                <a:alpha val="60000"/>
              </a:schemeClr>
            </a:glow>
          </a:effectLst>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3600"/>
              <a:buFont typeface="Tahoma"/>
              <a:buNone/>
              <a:defRPr sz="36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buClr>
                <a:srgbClr val="384653"/>
              </a:buClr>
            </a:pPr>
            <a:r>
              <a:rPr lang="he-IL" sz="6000" b="1" dirty="0">
                <a:ln w="13462">
                  <a:solidFill>
                    <a:schemeClr val="tx1"/>
                  </a:solidFill>
                  <a:prstDash val="solid"/>
                </a:ln>
                <a:solidFill>
                  <a:schemeClr val="tx1">
                    <a:lumMod val="85000"/>
                    <a:lumOff val="15000"/>
                  </a:schemeClr>
                </a:solidFill>
                <a:effectLst>
                  <a:glow rad="228600">
                    <a:schemeClr val="bg1">
                      <a:alpha val="40000"/>
                    </a:schemeClr>
                  </a:glow>
                  <a:outerShdw dist="38100" dir="2700000" algn="bl" rotWithShape="0">
                    <a:schemeClr val="bg1"/>
                  </a:outerShdw>
                </a:effectLst>
              </a:rPr>
              <a:t>ניתוח דרישות לאחזקה חזויה</a:t>
            </a:r>
          </a:p>
        </p:txBody>
      </p:sp>
      <p:sp>
        <p:nvSpPr>
          <p:cNvPr id="5" name="Google Shape;110;p1">
            <a:extLst>
              <a:ext uri="{FF2B5EF4-FFF2-40B4-BE49-F238E27FC236}">
                <a16:creationId xmlns:a16="http://schemas.microsoft.com/office/drawing/2014/main" id="{F8F09925-3D5D-4FDF-9F43-8B7AB44AB5D1}"/>
              </a:ext>
            </a:extLst>
          </p:cNvPr>
          <p:cNvSpPr txBox="1">
            <a:spLocks/>
          </p:cNvSpPr>
          <p:nvPr/>
        </p:nvSpPr>
        <p:spPr>
          <a:xfrm flipH="1">
            <a:off x="1105245" y="5069995"/>
            <a:ext cx="10993546" cy="19277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7914" algn="r" rtl="1">
              <a:lnSpc>
                <a:spcPct val="110000"/>
              </a:lnSpc>
              <a:spcBef>
                <a:spcPts val="320"/>
              </a:spcBef>
              <a:spcAft>
                <a:spcPts val="0"/>
              </a:spcAft>
              <a:buClr>
                <a:schemeClr val="accent1"/>
              </a:buClr>
              <a:buSzPts val="1472"/>
              <a:buFont typeface="Noto Sans Symbols"/>
              <a:buNone/>
              <a:defRPr sz="1600" b="0" i="0" u="none" strike="noStrike" cap="none">
                <a:solidFill>
                  <a:schemeClr val="accent1"/>
                </a:solidFill>
                <a:latin typeface="Tahoma"/>
                <a:ea typeface="Tahoma"/>
                <a:cs typeface="Tahoma"/>
                <a:sym typeface="Tahoma"/>
              </a:defRPr>
            </a:lvl1pPr>
            <a:lvl2pPr marL="914400" marR="0" lvl="1" indent="-310387" algn="ctr" rtl="1">
              <a:lnSpc>
                <a:spcPct val="100000"/>
              </a:lnSpc>
              <a:spcBef>
                <a:spcPts val="600"/>
              </a:spcBef>
              <a:spcAft>
                <a:spcPts val="0"/>
              </a:spcAft>
              <a:buClr>
                <a:schemeClr val="accent1"/>
              </a:buClr>
              <a:buSzPts val="1288"/>
              <a:buFont typeface="Noto Sans Symbols"/>
              <a:buNone/>
              <a:defRPr sz="1400" b="0" i="0" u="none" strike="noStrike" cap="none">
                <a:solidFill>
                  <a:srgbClr val="888888"/>
                </a:solidFill>
                <a:latin typeface="Tahoma"/>
                <a:ea typeface="Tahoma"/>
                <a:cs typeface="Tahoma"/>
                <a:sym typeface="Tahoma"/>
              </a:defRPr>
            </a:lvl2pPr>
            <a:lvl3pPr marL="1371600" marR="0" lvl="2" indent="-304546" algn="ctr" rtl="1">
              <a:lnSpc>
                <a:spcPct val="100000"/>
              </a:lnSpc>
              <a:spcBef>
                <a:spcPts val="600"/>
              </a:spcBef>
              <a:spcAft>
                <a:spcPts val="0"/>
              </a:spcAft>
              <a:buClr>
                <a:schemeClr val="accent1"/>
              </a:buClr>
              <a:buSzPts val="1196"/>
              <a:buFont typeface="Noto Sans Symbols"/>
              <a:buNone/>
              <a:defRPr sz="1300" b="0" i="0" u="none" strike="noStrike" cap="none">
                <a:solidFill>
                  <a:srgbClr val="888888"/>
                </a:solidFill>
                <a:latin typeface="Tahoma"/>
                <a:ea typeface="Tahoma"/>
                <a:cs typeface="Tahoma"/>
                <a:sym typeface="Tahoma"/>
              </a:defRPr>
            </a:lvl3pPr>
            <a:lvl4pPr marL="1828800" marR="0" lvl="3" indent="-292861" algn="ctr" rtl="1">
              <a:lnSpc>
                <a:spcPct val="100000"/>
              </a:lnSpc>
              <a:spcBef>
                <a:spcPts val="600"/>
              </a:spcBef>
              <a:spcAft>
                <a:spcPts val="0"/>
              </a:spcAft>
              <a:buClr>
                <a:schemeClr val="accent1"/>
              </a:buClr>
              <a:buSzPts val="1012"/>
              <a:buFont typeface="Noto Sans Symbols"/>
              <a:buNone/>
              <a:defRPr sz="1100" b="0" i="0" u="none" strike="noStrike" cap="none">
                <a:solidFill>
                  <a:srgbClr val="888888"/>
                </a:solidFill>
                <a:latin typeface="Tahoma"/>
                <a:ea typeface="Tahoma"/>
                <a:cs typeface="Tahoma"/>
                <a:sym typeface="Tahoma"/>
              </a:defRPr>
            </a:lvl4pPr>
            <a:lvl5pPr marL="2286000" marR="0" lvl="4" indent="-292861" algn="ctr" rtl="1">
              <a:lnSpc>
                <a:spcPct val="100000"/>
              </a:lnSpc>
              <a:spcBef>
                <a:spcPts val="600"/>
              </a:spcBef>
              <a:spcAft>
                <a:spcPts val="0"/>
              </a:spcAft>
              <a:buClr>
                <a:schemeClr val="accent1"/>
              </a:buClr>
              <a:buSzPts val="1012"/>
              <a:buFont typeface="Noto Sans Symbols"/>
              <a:buNone/>
              <a:defRPr sz="1100" b="0" i="0" u="none" strike="noStrike" cap="none">
                <a:solidFill>
                  <a:srgbClr val="888888"/>
                </a:solidFill>
                <a:latin typeface="Tahoma"/>
                <a:ea typeface="Tahoma"/>
                <a:cs typeface="Tahoma"/>
                <a:sym typeface="Tahoma"/>
              </a:defRPr>
            </a:lvl5pPr>
            <a:lvl6pPr marL="2743200" marR="0" lvl="5" indent="-298704" algn="ctr" rtl="1">
              <a:lnSpc>
                <a:spcPct val="100000"/>
              </a:lnSpc>
              <a:spcBef>
                <a:spcPts val="600"/>
              </a:spcBef>
              <a:spcAft>
                <a:spcPts val="0"/>
              </a:spcAft>
              <a:buClr>
                <a:schemeClr val="accent2"/>
              </a:buClr>
              <a:buSzPts val="1104"/>
              <a:buFont typeface="Noto Sans Symbols"/>
              <a:buNone/>
              <a:defRPr sz="1200" b="0" i="0" u="none" strike="noStrike" cap="none">
                <a:solidFill>
                  <a:srgbClr val="888888"/>
                </a:solidFill>
                <a:latin typeface="Libre Franklin"/>
                <a:ea typeface="Libre Franklin"/>
                <a:cs typeface="Libre Franklin"/>
                <a:sym typeface="Libre Franklin"/>
              </a:defRPr>
            </a:lvl6pPr>
            <a:lvl7pPr marL="3200400" marR="0" lvl="6" indent="-298704" algn="ctr" rtl="1">
              <a:lnSpc>
                <a:spcPct val="100000"/>
              </a:lnSpc>
              <a:spcBef>
                <a:spcPts val="600"/>
              </a:spcBef>
              <a:spcAft>
                <a:spcPts val="0"/>
              </a:spcAft>
              <a:buClr>
                <a:schemeClr val="accent2"/>
              </a:buClr>
              <a:buSzPts val="1104"/>
              <a:buFont typeface="Noto Sans Symbols"/>
              <a:buNone/>
              <a:defRPr sz="1200" b="0" i="0" u="none" strike="noStrike" cap="none">
                <a:solidFill>
                  <a:srgbClr val="888888"/>
                </a:solidFill>
                <a:latin typeface="Libre Franklin"/>
                <a:ea typeface="Libre Franklin"/>
                <a:cs typeface="Libre Franklin"/>
                <a:sym typeface="Libre Franklin"/>
              </a:defRPr>
            </a:lvl7pPr>
            <a:lvl8pPr marL="3657600" marR="0" lvl="7" indent="-298703" algn="ctr" rtl="1">
              <a:lnSpc>
                <a:spcPct val="100000"/>
              </a:lnSpc>
              <a:spcBef>
                <a:spcPts val="600"/>
              </a:spcBef>
              <a:spcAft>
                <a:spcPts val="0"/>
              </a:spcAft>
              <a:buClr>
                <a:schemeClr val="accent2"/>
              </a:buClr>
              <a:buSzPts val="1104"/>
              <a:buFont typeface="Noto Sans Symbols"/>
              <a:buNone/>
              <a:defRPr sz="1200" b="0" i="0" u="none" strike="noStrike" cap="none">
                <a:solidFill>
                  <a:srgbClr val="888888"/>
                </a:solidFill>
                <a:latin typeface="Libre Franklin"/>
                <a:ea typeface="Libre Franklin"/>
                <a:cs typeface="Libre Franklin"/>
                <a:sym typeface="Libre Franklin"/>
              </a:defRPr>
            </a:lvl8pPr>
            <a:lvl9pPr marL="4114800" marR="0" lvl="8" indent="-298703" algn="ctr" rtl="1">
              <a:lnSpc>
                <a:spcPct val="100000"/>
              </a:lnSpc>
              <a:spcBef>
                <a:spcPts val="600"/>
              </a:spcBef>
              <a:spcAft>
                <a:spcPts val="600"/>
              </a:spcAft>
              <a:buClr>
                <a:schemeClr val="accent2"/>
              </a:buClr>
              <a:buSzPts val="1104"/>
              <a:buFont typeface="Noto Sans Symbols"/>
              <a:buNone/>
              <a:defRPr sz="1200" b="0" i="0" u="none" strike="noStrike" cap="none">
                <a:solidFill>
                  <a:srgbClr val="888888"/>
                </a:solidFill>
                <a:latin typeface="Libre Franklin"/>
                <a:ea typeface="Libre Franklin"/>
                <a:cs typeface="Libre Franklin"/>
                <a:sym typeface="Libre Franklin"/>
              </a:defRPr>
            </a:lvl9pPr>
          </a:lstStyle>
          <a:p>
            <a:pPr marL="0" indent="0">
              <a:lnSpc>
                <a:spcPct val="100000"/>
              </a:lnSpc>
              <a:spcBef>
                <a:spcPts val="0"/>
              </a:spcBef>
            </a:pPr>
            <a:r>
              <a:rPr lang="he-IL" sz="2000" b="1" dirty="0">
                <a:ln w="13462">
                  <a:noFill/>
                  <a:prstDash val="solid"/>
                </a:ln>
                <a:solidFill>
                  <a:schemeClr val="tx1">
                    <a:lumMod val="85000"/>
                    <a:lumOff val="15000"/>
                  </a:schemeClr>
                </a:solidFill>
              </a:rPr>
              <a:t>מרצה: ד"ר לאה </a:t>
            </a:r>
            <a:r>
              <a:rPr lang="he-IL" sz="2000" b="1" dirty="0" err="1">
                <a:ln w="13462">
                  <a:noFill/>
                  <a:prstDash val="solid"/>
                </a:ln>
                <a:solidFill>
                  <a:schemeClr val="tx1">
                    <a:lumMod val="85000"/>
                    <a:lumOff val="15000"/>
                  </a:schemeClr>
                </a:solidFill>
              </a:rPr>
              <a:t>גולדין</a:t>
            </a:r>
            <a:endParaRPr lang="he-IL" sz="2000" b="1" dirty="0">
              <a:ln w="13462">
                <a:noFill/>
                <a:prstDash val="solid"/>
              </a:ln>
              <a:solidFill>
                <a:schemeClr val="tx1">
                  <a:lumMod val="85000"/>
                  <a:lumOff val="15000"/>
                </a:schemeClr>
              </a:solidFill>
            </a:endParaRPr>
          </a:p>
          <a:p>
            <a:pPr marL="0" indent="0">
              <a:lnSpc>
                <a:spcPct val="100000"/>
              </a:lnSpc>
            </a:pPr>
            <a:r>
              <a:rPr lang="he-IL" sz="2000" b="1" dirty="0">
                <a:ln w="13462">
                  <a:noFill/>
                  <a:prstDash val="solid"/>
                </a:ln>
                <a:solidFill>
                  <a:schemeClr val="tx1">
                    <a:lumMod val="85000"/>
                    <a:lumOff val="15000"/>
                  </a:schemeClr>
                </a:solidFill>
              </a:rPr>
              <a:t>קורס: הנדסת דרישות</a:t>
            </a:r>
          </a:p>
          <a:p>
            <a:pPr marL="0" indent="0">
              <a:lnSpc>
                <a:spcPct val="100000"/>
              </a:lnSpc>
              <a:spcBef>
                <a:spcPts val="0"/>
              </a:spcBef>
            </a:pPr>
            <a:endParaRPr lang="he-IL" sz="1800" b="1" dirty="0">
              <a:ln w="13462">
                <a:solidFill>
                  <a:schemeClr val="tx1"/>
                </a:solidFill>
                <a:prstDash val="solid"/>
              </a:ln>
              <a:solidFill>
                <a:schemeClr val="tx1">
                  <a:lumMod val="85000"/>
                  <a:lumOff val="15000"/>
                </a:schemeClr>
              </a:solidFill>
            </a:endParaRPr>
          </a:p>
          <a:p>
            <a:pPr marL="0" indent="0">
              <a:lnSpc>
                <a:spcPct val="100000"/>
              </a:lnSpc>
              <a:spcBef>
                <a:spcPts val="0"/>
              </a:spcBef>
            </a:pPr>
            <a:r>
              <a:rPr lang="he-IL" sz="2400" b="1" dirty="0">
                <a:ln w="13462">
                  <a:solidFill>
                    <a:schemeClr val="tx1"/>
                  </a:solidFill>
                  <a:prstDash val="solid"/>
                </a:ln>
                <a:solidFill>
                  <a:schemeClr val="bg1"/>
                </a:solidFill>
              </a:rPr>
              <a:t>חברי הצוות: עדן שוורץ, בר </a:t>
            </a:r>
            <a:r>
              <a:rPr lang="he-IL" sz="2400" b="1" dirty="0" err="1">
                <a:ln w="13462">
                  <a:solidFill>
                    <a:schemeClr val="tx1"/>
                  </a:solidFill>
                  <a:prstDash val="solid"/>
                </a:ln>
                <a:solidFill>
                  <a:schemeClr val="bg1"/>
                </a:solidFill>
              </a:rPr>
              <a:t>זאדה</a:t>
            </a:r>
            <a:r>
              <a:rPr lang="he-IL" sz="2400" b="1" dirty="0">
                <a:ln w="13462">
                  <a:solidFill>
                    <a:schemeClr val="tx1"/>
                  </a:solidFill>
                  <a:prstDash val="solid"/>
                </a:ln>
                <a:solidFill>
                  <a:schemeClr val="bg1"/>
                </a:solidFill>
              </a:rPr>
              <a:t>, יובל </a:t>
            </a:r>
            <a:r>
              <a:rPr lang="he-IL" sz="2400" b="1" dirty="0" err="1">
                <a:ln w="13462">
                  <a:solidFill>
                    <a:schemeClr val="tx1"/>
                  </a:solidFill>
                  <a:prstDash val="solid"/>
                </a:ln>
                <a:solidFill>
                  <a:schemeClr val="bg1"/>
                </a:solidFill>
              </a:rPr>
              <a:t>איטח</a:t>
            </a:r>
            <a:r>
              <a:rPr lang="he-IL" sz="2400" b="1" dirty="0">
                <a:ln w="13462">
                  <a:solidFill>
                    <a:schemeClr val="tx1"/>
                  </a:solidFill>
                  <a:prstDash val="solid"/>
                </a:ln>
                <a:solidFill>
                  <a:schemeClr val="bg1"/>
                </a:solidFill>
              </a:rPr>
              <a:t>, </a:t>
            </a:r>
            <a:r>
              <a:rPr lang="he-IL" sz="2400" b="1" dirty="0" err="1">
                <a:ln w="13462">
                  <a:solidFill>
                    <a:schemeClr val="tx1"/>
                  </a:solidFill>
                  <a:prstDash val="solid"/>
                </a:ln>
                <a:solidFill>
                  <a:schemeClr val="bg1"/>
                </a:solidFill>
              </a:rPr>
              <a:t>טארק</a:t>
            </a:r>
            <a:r>
              <a:rPr lang="he-IL" sz="2400" b="1" dirty="0">
                <a:ln w="13462">
                  <a:solidFill>
                    <a:schemeClr val="tx1"/>
                  </a:solidFill>
                  <a:prstDash val="solid"/>
                </a:ln>
                <a:solidFill>
                  <a:schemeClr val="bg1"/>
                </a:solidFill>
              </a:rPr>
              <a:t> יאסין, חן </a:t>
            </a:r>
            <a:r>
              <a:rPr lang="he-IL" sz="2400" b="1" dirty="0" err="1">
                <a:ln w="13462">
                  <a:solidFill>
                    <a:schemeClr val="tx1"/>
                  </a:solidFill>
                  <a:prstDash val="solid"/>
                </a:ln>
                <a:solidFill>
                  <a:schemeClr val="bg1"/>
                </a:solidFill>
              </a:rPr>
              <a:t>שיריון</a:t>
            </a:r>
            <a:endParaRPr lang="he-IL" sz="2400" b="1" dirty="0">
              <a:ln w="13462">
                <a:solidFill>
                  <a:schemeClr val="tx1"/>
                </a:solidFill>
                <a:prstDash val="solid"/>
              </a:ln>
              <a:solidFill>
                <a:schemeClr val="bg1"/>
              </a:solidFill>
            </a:endParaRPr>
          </a:p>
        </p:txBody>
      </p:sp>
    </p:spTree>
    <p:extLst>
      <p:ext uri="{BB962C8B-B14F-4D97-AF65-F5344CB8AC3E}">
        <p14:creationId xmlns:p14="http://schemas.microsoft.com/office/powerpoint/2010/main" val="191605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9"/>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1100">
                <a:latin typeface="Calibri" panose="020F0502020204030204" pitchFamily="34" charset="0"/>
                <a:cs typeface="Calibri" panose="020F0502020204030204" pitchFamily="34" charset="0"/>
              </a:rPr>
              <a:t>3 דצמבר, 2020</a:t>
            </a:r>
            <a:endParaRPr sz="1100">
              <a:latin typeface="Calibri" panose="020F0502020204030204" pitchFamily="34" charset="0"/>
              <a:cs typeface="Calibri" panose="020F0502020204030204" pitchFamily="34" charset="0"/>
            </a:endParaRPr>
          </a:p>
        </p:txBody>
      </p:sp>
      <p:sp>
        <p:nvSpPr>
          <p:cNvPr id="173" name="Google Shape;173;p9"/>
          <p:cNvSpPr txBox="1"/>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spcBef>
                <a:spcPts val="0"/>
              </a:spcBef>
              <a:spcAft>
                <a:spcPts val="0"/>
              </a:spcAft>
              <a:buClr>
                <a:srgbClr val="3F3F3F"/>
              </a:buClr>
              <a:buSzPts val="2800"/>
              <a:buFont typeface="Tahoma"/>
              <a:buNone/>
            </a:pPr>
            <a:endParaRPr sz="4000" b="0" i="0" u="none" strike="noStrike" cap="none">
              <a:solidFill>
                <a:srgbClr val="3F3F3F"/>
              </a:solidFill>
              <a:latin typeface="Calibri" panose="020F0502020204030204" pitchFamily="34" charset="0"/>
              <a:ea typeface="Tahoma"/>
              <a:cs typeface="Calibri" panose="020F0502020204030204" pitchFamily="34" charset="0"/>
              <a:sym typeface="Tahoma"/>
            </a:endParaRPr>
          </a:p>
        </p:txBody>
      </p:sp>
      <p:sp>
        <p:nvSpPr>
          <p:cNvPr id="175" name="Google Shape;175;p9"/>
          <p:cNvSpPr txBox="1"/>
          <p:nvPr/>
        </p:nvSpPr>
        <p:spPr>
          <a:xfrm>
            <a:off x="1476456" y="3617669"/>
            <a:ext cx="9460200" cy="19248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endParaRPr lang="he-IL" sz="4800" b="1" dirty="0">
              <a:solidFill>
                <a:schemeClr val="lt1"/>
              </a:solidFill>
              <a:latin typeface="Calibri" panose="020F0502020204030204" pitchFamily="34" charset="0"/>
              <a:cs typeface="Calibri" panose="020F0502020204030204" pitchFamily="34" charset="0"/>
            </a:endParaRPr>
          </a:p>
        </p:txBody>
      </p:sp>
      <p:sp>
        <p:nvSpPr>
          <p:cNvPr id="6" name="Google Shape;136;p5">
            <a:extLst>
              <a:ext uri="{FF2B5EF4-FFF2-40B4-BE49-F238E27FC236}">
                <a16:creationId xmlns:a16="http://schemas.microsoft.com/office/drawing/2014/main" id="{785B3438-F72C-4F5F-AA5C-9F9D38E892E3}"/>
              </a:ext>
            </a:extLst>
          </p:cNvPr>
          <p:cNvSpPr/>
          <p:nvPr/>
        </p:nvSpPr>
        <p:spPr>
          <a:xfrm>
            <a:off x="4862596" y="6028769"/>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he-IL" sz="32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Libre Franklin"/>
              </a:rPr>
              <a:t>יובל</a:t>
            </a:r>
            <a:endParaRPr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Google Shape;137;p5">
            <a:extLst>
              <a:ext uri="{FF2B5EF4-FFF2-40B4-BE49-F238E27FC236}">
                <a16:creationId xmlns:a16="http://schemas.microsoft.com/office/drawing/2014/main" id="{896CA335-3E19-444C-8820-2217793E2FB0}"/>
              </a:ext>
            </a:extLst>
          </p:cNvPr>
          <p:cNvSpPr txBox="1"/>
          <p:nvPr/>
        </p:nvSpPr>
        <p:spPr>
          <a:xfrm>
            <a:off x="1252192" y="551170"/>
            <a:ext cx="9687616" cy="2100900"/>
          </a:xfrm>
          <a:prstGeom prst="rect">
            <a:avLst/>
          </a:prstGeom>
          <a:noFill/>
          <a:ln>
            <a:noFill/>
          </a:ln>
        </p:spPr>
        <p:txBody>
          <a:bodyPr spcFirstLastPara="1" wrap="square" lIns="91425" tIns="91425" rIns="91425" bIns="91425" anchor="t" anchorCtr="0">
            <a:noAutofit/>
          </a:bodyPr>
          <a:lstStyle/>
          <a:p>
            <a:pPr marL="0" marR="0" lvl="0" indent="0" algn="ctr" defTabSz="914400" rtl="1" eaLnBrk="1" fontAlgn="auto" latinLnBrk="0" hangingPunct="1">
              <a:lnSpc>
                <a:spcPct val="100000"/>
              </a:lnSpc>
              <a:spcBef>
                <a:spcPts val="0"/>
              </a:spcBef>
              <a:spcAft>
                <a:spcPts val="0"/>
              </a:spcAft>
              <a:buClr>
                <a:srgbClr val="000000"/>
              </a:buClr>
              <a:buSzTx/>
              <a:buFont typeface="Arial"/>
              <a:buNone/>
              <a:tabLst/>
              <a:defRPr/>
            </a:pPr>
            <a:r>
              <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גישת תחזוקת ניבוי המבוססת על ניטור פרמטרים פנימי בזמן אמת</a:t>
            </a:r>
            <a:endPar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0"/>
          <p:cNvSpPr txBox="1">
            <a:spLocks noGrp="1"/>
          </p:cNvSpPr>
          <p:nvPr>
            <p:ph type="title"/>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הגדרת</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הבעיה</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81" name="Google Shape;181;p10"/>
          <p:cNvSpPr txBox="1">
            <a:spLocks noGrp="1"/>
          </p:cNvSpPr>
          <p:nvPr>
            <p:ph type="body" idx="1"/>
          </p:nvPr>
        </p:nvSpPr>
        <p:spPr>
          <a:xfrm flipH="1">
            <a:off x="581307" y="1890290"/>
            <a:ext cx="11029500" cy="3634500"/>
          </a:xfrm>
          <a:prstGeom prst="rect">
            <a:avLst/>
          </a:prstGeom>
          <a:noFill/>
          <a:ln>
            <a:noFill/>
          </a:ln>
        </p:spPr>
        <p:txBody>
          <a:bodyPr spcFirstLastPara="1" wrap="square" lIns="91425" tIns="45700" rIns="91425" bIns="45700" anchor="ctr" anchorCtr="0">
            <a:normAutofit/>
          </a:bodyPr>
          <a:lstStyle/>
          <a:p>
            <a:pPr marL="0" marR="0" lvl="0" indent="0" algn="r" rtl="1">
              <a:lnSpc>
                <a:spcPct val="110000"/>
              </a:lnSpc>
              <a:spcBef>
                <a:spcPts val="0"/>
              </a:spcBef>
              <a:spcAft>
                <a:spcPts val="0"/>
              </a:spcAft>
              <a:buNone/>
            </a:pPr>
            <a:r>
              <a:rPr lang="en-US" sz="2400" dirty="0" err="1">
                <a:solidFill>
                  <a:schemeClr val="dk1"/>
                </a:solidFill>
                <a:latin typeface="Calibri" panose="020F0502020204030204" pitchFamily="34" charset="0"/>
                <a:cs typeface="Calibri" panose="020F0502020204030204" pitchFamily="34" charset="0"/>
              </a:rPr>
              <a:t>מכיוון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שיצרני</a:t>
            </a:r>
            <a:r>
              <a:rPr lang="en-US" sz="2400" dirty="0">
                <a:solidFill>
                  <a:schemeClr val="dk1"/>
                </a:solidFill>
                <a:latin typeface="Calibri" panose="020F0502020204030204" pitchFamily="34" charset="0"/>
                <a:cs typeface="Calibri" panose="020F0502020204030204" pitchFamily="34" charset="0"/>
              </a:rPr>
              <a:t> מערכות </a:t>
            </a:r>
            <a:r>
              <a:rPr lang="en-US" sz="2400" dirty="0" err="1">
                <a:solidFill>
                  <a:schemeClr val="dk1"/>
                </a:solidFill>
                <a:latin typeface="Calibri" panose="020F0502020204030204" pitchFamily="34" charset="0"/>
                <a:cs typeface="Calibri" panose="020F0502020204030204" pitchFamily="34" charset="0"/>
              </a:rPr>
              <a:t>רוצים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להיות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תחרותיים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בשוק</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המשתנה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באופן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דינמי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משקיעים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מאמצים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רבים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כדי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להגביר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היעילות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מערכות </a:t>
            </a:r>
            <a:r>
              <a:rPr lang="en-US" sz="2400" dirty="0" err="1">
                <a:solidFill>
                  <a:schemeClr val="dk1"/>
                </a:solidFill>
                <a:latin typeface="Calibri" panose="020F0502020204030204" pitchFamily="34" charset="0"/>
                <a:cs typeface="Calibri" panose="020F0502020204030204" pitchFamily="34" charset="0"/>
              </a:rPr>
              <a:t>הייצור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התחרותיות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מערכות </a:t>
            </a:r>
            <a:r>
              <a:rPr lang="en-US" sz="2400" dirty="0" err="1">
                <a:solidFill>
                  <a:schemeClr val="dk1"/>
                </a:solidFill>
                <a:latin typeface="Calibri" panose="020F0502020204030204" pitchFamily="34" charset="0"/>
                <a:cs typeface="Calibri" panose="020F0502020204030204" pitchFamily="34" charset="0"/>
              </a:rPr>
              <a:t>הייצור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מושפעות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מתהליכי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התחזוקה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שלהן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כמו</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גם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מתכנון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ותפעול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תחזוקה</a:t>
            </a:r>
            <a:r>
              <a:rPr lang="en-US" sz="2400" dirty="0">
                <a:solidFill>
                  <a:schemeClr val="dk1"/>
                </a:solidFill>
                <a:latin typeface="Calibri" panose="020F0502020204030204" pitchFamily="34" charset="0"/>
                <a:cs typeface="Calibri" panose="020F0502020204030204" pitchFamily="34" charset="0"/>
              </a:rPr>
              <a:t>. </a:t>
            </a:r>
            <a:endParaRPr sz="2400"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2400" dirty="0" err="1">
                <a:solidFill>
                  <a:schemeClr val="accent1"/>
                </a:solidFill>
                <a:latin typeface="Calibri" panose="020F0502020204030204" pitchFamily="34" charset="0"/>
                <a:cs typeface="Calibri" panose="020F0502020204030204" pitchFamily="34" charset="0"/>
              </a:rPr>
              <a:t>הבעיה</a:t>
            </a:r>
            <a:r>
              <a:rPr lang="en-US" sz="2400" dirty="0">
                <a:solidFill>
                  <a:schemeClr val="accent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העיקרית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היא</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שיותר</a:t>
            </a:r>
            <a:r>
              <a:rPr lang="en-US" sz="2400" dirty="0">
                <a:solidFill>
                  <a:schemeClr val="dk1"/>
                </a:solidFill>
                <a:latin typeface="Calibri" panose="020F0502020204030204" pitchFamily="34" charset="0"/>
                <a:cs typeface="Calibri" panose="020F0502020204030204" pitchFamily="34" charset="0"/>
              </a:rPr>
              <a:t> מ-30% </a:t>
            </a:r>
            <a:r>
              <a:rPr lang="en-US" sz="2400" dirty="0" err="1">
                <a:solidFill>
                  <a:schemeClr val="dk1"/>
                </a:solidFill>
                <a:latin typeface="Calibri" panose="020F0502020204030204" pitchFamily="34" charset="0"/>
                <a:cs typeface="Calibri" panose="020F0502020204030204" pitchFamily="34" charset="0"/>
              </a:rPr>
              <a:t>מעלויות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האחזקה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נגרמות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לוחות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זמנים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תחזוקה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שלא</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הועברו</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שמוביל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לעלויות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ייצור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מיותרות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לכן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יצרנים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מעוניינים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בתזמון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תחזוקה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מדויק</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כדי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לשמור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פעולה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חלקה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ולמנוע</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עצירות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בלתי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צפויות</a:t>
            </a:r>
            <a:r>
              <a:rPr lang="en-US" sz="2400" dirty="0">
                <a:solidFill>
                  <a:schemeClr val="dk1"/>
                </a:solidFill>
                <a:latin typeface="Calibri" panose="020F0502020204030204" pitchFamily="34" charset="0"/>
                <a:cs typeface="Calibri" panose="020F0502020204030204" pitchFamily="34" charset="0"/>
              </a:rPr>
              <a:t>.</a:t>
            </a:r>
            <a:endParaRPr sz="2400"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2400" dirty="0" err="1">
                <a:solidFill>
                  <a:schemeClr val="dk1"/>
                </a:solidFill>
                <a:latin typeface="Calibri" panose="020F0502020204030204" pitchFamily="34" charset="0"/>
                <a:cs typeface="Calibri" panose="020F0502020204030204" pitchFamily="34" charset="0"/>
              </a:rPr>
              <a:t>במכונות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הזרקה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קיים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קושי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לנטר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מצבו</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הציוד</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בזמן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אמת</a:t>
            </a:r>
            <a:r>
              <a:rPr lang="en-US" sz="2400" dirty="0">
                <a:solidFill>
                  <a:schemeClr val="dk1"/>
                </a:solidFill>
                <a:latin typeface="Calibri" panose="020F0502020204030204" pitchFamily="34" charset="0"/>
                <a:cs typeface="Calibri" panose="020F0502020204030204" pitchFamily="34" charset="0"/>
              </a:rPr>
              <a:t>.</a:t>
            </a:r>
            <a:endParaRPr sz="24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a5e068ffbb_0_5"/>
          <p:cNvSpPr txBox="1">
            <a:spLocks noGrp="1"/>
          </p:cNvSpPr>
          <p:nvPr>
            <p:ph type="title"/>
          </p:nvPr>
        </p:nvSpPr>
        <p:spPr>
          <a:xfrm flipH="1">
            <a:off x="581308" y="702156"/>
            <a:ext cx="11029500" cy="1188600"/>
          </a:xfrm>
          <a:prstGeom prst="rect">
            <a:avLst/>
          </a:prstGeom>
        </p:spPr>
        <p:txBody>
          <a:bodyPr spcFirstLastPara="1" wrap="square" lIns="91425" tIns="45700" rIns="91425" bIns="45700" anchor="b" anchorCtr="0">
            <a:noAutofit/>
          </a:bodyPr>
          <a:lstStyle/>
          <a:p>
            <a:pPr marL="0" marR="0" lvl="0" indent="0" algn="r" rtl="1">
              <a:lnSpc>
                <a:spcPct val="100000"/>
              </a:lnSpc>
              <a:spcBef>
                <a:spcPts val="0"/>
              </a:spcBef>
              <a:spcAft>
                <a:spcPts val="0"/>
              </a:spcAft>
              <a:buNone/>
            </a:pPr>
            <a:r>
              <a:rPr lang="en-US" sz="4400" b="1">
                <a:solidFill>
                  <a:srgbClr val="262626"/>
                </a:solidFill>
                <a:latin typeface="Calibri" panose="020F0502020204030204" pitchFamily="34" charset="0"/>
                <a:ea typeface="Gisha"/>
                <a:cs typeface="Calibri" panose="020F0502020204030204" pitchFamily="34" charset="0"/>
                <a:sym typeface="Gisha"/>
              </a:rPr>
              <a:t>טכניקה לפתרון</a:t>
            </a:r>
            <a:endParaRPr sz="4400" b="1">
              <a:solidFill>
                <a:srgbClr val="262626"/>
              </a:solidFill>
              <a:latin typeface="Calibri" panose="020F0502020204030204" pitchFamily="34" charset="0"/>
              <a:ea typeface="Gisha"/>
              <a:cs typeface="Calibri" panose="020F0502020204030204" pitchFamily="34" charset="0"/>
              <a:sym typeface="Gisha"/>
            </a:endParaRPr>
          </a:p>
        </p:txBody>
      </p:sp>
      <p:pic>
        <p:nvPicPr>
          <p:cNvPr id="197" name="Google Shape;197;ga5e068ffbb_0_5"/>
          <p:cNvPicPr preferRelativeResize="0"/>
          <p:nvPr/>
        </p:nvPicPr>
        <p:blipFill>
          <a:blip r:embed="rId3">
            <a:alphaModFix/>
          </a:blip>
          <a:stretch>
            <a:fillRect/>
          </a:stretch>
        </p:blipFill>
        <p:spPr>
          <a:xfrm>
            <a:off x="341225" y="855675"/>
            <a:ext cx="6097100" cy="5848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title"/>
          </p:nvPr>
        </p:nvSpPr>
        <p:spPr>
          <a:xfrm flipH="1">
            <a:off x="691750" y="185890"/>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טכניקה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לפתרון</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88" name="Google Shape;188;p11"/>
          <p:cNvSpPr txBox="1">
            <a:spLocks noGrp="1"/>
          </p:cNvSpPr>
          <p:nvPr>
            <p:ph type="body" idx="1"/>
          </p:nvPr>
        </p:nvSpPr>
        <p:spPr>
          <a:xfrm flipH="1">
            <a:off x="691750" y="1521450"/>
            <a:ext cx="11264700" cy="5213700"/>
          </a:xfrm>
          <a:prstGeom prst="rect">
            <a:avLst/>
          </a:prstGeom>
          <a:noFill/>
          <a:ln>
            <a:noFill/>
          </a:ln>
        </p:spPr>
        <p:txBody>
          <a:bodyPr spcFirstLastPara="1" wrap="square" lIns="91425" tIns="45700" rIns="91425" bIns="45700" anchor="ctr" anchorCtr="0">
            <a:normAutofit/>
          </a:bodyPr>
          <a:lstStyle/>
          <a:p>
            <a:pPr marL="0" marR="0" lvl="0" indent="0">
              <a:lnSpc>
                <a:spcPct val="100000"/>
              </a:lnSpc>
              <a:spcBef>
                <a:spcPts val="0"/>
              </a:spcBef>
              <a:spcAft>
                <a:spcPts val="0"/>
              </a:spcAft>
              <a:buNone/>
            </a:pPr>
            <a:r>
              <a:rPr lang="en-US" sz="2400" dirty="0" err="1">
                <a:solidFill>
                  <a:schemeClr val="dk1"/>
                </a:solidFill>
                <a:latin typeface="Calibri" panose="020F0502020204030204" pitchFamily="34" charset="0"/>
                <a:cs typeface="Calibri" panose="020F0502020204030204" pitchFamily="34" charset="0"/>
              </a:rPr>
              <a:t>הטכניקה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כוללת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מספר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שלבים</a:t>
            </a:r>
            <a:r>
              <a:rPr lang="en-US" sz="2400" dirty="0">
                <a:solidFill>
                  <a:schemeClr val="dk1"/>
                </a:solidFill>
                <a:latin typeface="Calibri" panose="020F0502020204030204" pitchFamily="34" charset="0"/>
                <a:cs typeface="Calibri" panose="020F0502020204030204" pitchFamily="34" charset="0"/>
              </a:rPr>
              <a:t>:</a:t>
            </a:r>
            <a:endParaRPr sz="2400" dirty="0">
              <a:solidFill>
                <a:schemeClr val="dk1"/>
              </a:solidFill>
              <a:latin typeface="Calibri" panose="020F0502020204030204" pitchFamily="34" charset="0"/>
              <a:cs typeface="Calibri" panose="020F0502020204030204" pitchFamily="34" charset="0"/>
            </a:endParaRPr>
          </a:p>
          <a:p>
            <a:pPr marL="0" marR="0" lvl="0" indent="0">
              <a:lnSpc>
                <a:spcPct val="100000"/>
              </a:lnSpc>
              <a:spcBef>
                <a:spcPts val="0"/>
              </a:spcBef>
              <a:spcAft>
                <a:spcPts val="0"/>
              </a:spcAft>
              <a:buNone/>
            </a:pPr>
            <a:r>
              <a:rPr lang="en-US" sz="1800" dirty="0">
                <a:solidFill>
                  <a:srgbClr val="000000"/>
                </a:solidFill>
                <a:latin typeface="Calibri" panose="020F0502020204030204" pitchFamily="34" charset="0"/>
                <a:cs typeface="Calibri" panose="020F0502020204030204" pitchFamily="34" charset="0"/>
              </a:rPr>
              <a:t>1+2</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זיהוי</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רכיבי</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מכונה</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או</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ציוד</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של</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מכונות</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הזרקה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הדורשות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תחזוקה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וכן</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זיהוי</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פרמטרים</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של</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תהליך</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הזרקה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אשר</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עשויים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להיות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מושפעים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מתפקוד</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לקוי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של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הרכיבים</a:t>
            </a:r>
            <a:r>
              <a:rPr lang="en-US" sz="1800" dirty="0">
                <a:solidFill>
                  <a:schemeClr val="dk1"/>
                </a:solidFill>
                <a:latin typeface="Calibri" panose="020F0502020204030204" pitchFamily="34" charset="0"/>
                <a:cs typeface="Calibri" panose="020F0502020204030204" pitchFamily="34" charset="0"/>
              </a:rPr>
              <a:t>.</a:t>
            </a:r>
            <a:endParaRPr sz="1800" dirty="0">
              <a:solidFill>
                <a:schemeClr val="dk1"/>
              </a:solidFill>
              <a:latin typeface="Calibri" panose="020F0502020204030204" pitchFamily="34" charset="0"/>
              <a:cs typeface="Calibri" panose="020F0502020204030204" pitchFamily="34" charset="0"/>
            </a:endParaRPr>
          </a:p>
          <a:p>
            <a:pPr marL="0" marR="0" lvl="0" indent="0">
              <a:lnSpc>
                <a:spcPct val="100000"/>
              </a:lnSpc>
              <a:spcBef>
                <a:spcPts val="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marR="0" lvl="0" indent="0">
              <a:lnSpc>
                <a:spcPct val="100000"/>
              </a:lnSpc>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rPr>
              <a:t>3.  </a:t>
            </a:r>
            <a:r>
              <a:rPr lang="en-US" sz="1800" dirty="0" err="1">
                <a:solidFill>
                  <a:schemeClr val="accent1"/>
                </a:solidFill>
                <a:latin typeface="Calibri" panose="020F0502020204030204" pitchFamily="34" charset="0"/>
                <a:cs typeface="Calibri" panose="020F0502020204030204" pitchFamily="34" charset="0"/>
              </a:rPr>
              <a:t>ניתוח</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רגרסיה</a:t>
            </a:r>
            <a:r>
              <a:rPr lang="en-US" sz="700" dirty="0">
                <a:solidFill>
                  <a:schemeClr val="dk1"/>
                </a:solidFill>
                <a:latin typeface="Calibri" panose="020F0502020204030204" pitchFamily="34" charset="0"/>
                <a:cs typeface="Calibri" panose="020F0502020204030204" pitchFamily="34" charset="0"/>
              </a:rPr>
              <a:t>(1)</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המתבצע</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לבחירת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פרמטרי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התהליך</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המשפיעים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באופן</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משמעותי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ודורשים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מידת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תשומת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לב</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גבוהה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ידי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ניתוח</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הדפוסים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של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סדרות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נתונים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בפיקוח</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בזמן</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אמת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של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פרמטר</a:t>
            </a:r>
            <a:r>
              <a:rPr lang="he-IL" sz="1800" dirty="0">
                <a:solidFill>
                  <a:schemeClr val="dk1"/>
                </a:solidFill>
                <a:latin typeface="Calibri" panose="020F0502020204030204" pitchFamily="34" charset="0"/>
                <a:cs typeface="Calibri" panose="020F0502020204030204" pitchFamily="34" charset="0"/>
              </a:rPr>
              <a:t>י </a:t>
            </a:r>
            <a:r>
              <a:rPr lang="en-US" sz="1800" dirty="0" err="1">
                <a:solidFill>
                  <a:schemeClr val="dk1"/>
                </a:solidFill>
                <a:latin typeface="Calibri" panose="020F0502020204030204" pitchFamily="34" charset="0"/>
                <a:cs typeface="Calibri" panose="020F0502020204030204" pitchFamily="34" charset="0"/>
              </a:rPr>
              <a:t>תהליכים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אנו</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יכולים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לאבחן</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מצב</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הרכיבים</a:t>
            </a:r>
            <a:r>
              <a:rPr lang="en-US" sz="1800" dirty="0">
                <a:solidFill>
                  <a:schemeClr val="dk1"/>
                </a:solidFill>
                <a:latin typeface="Calibri" panose="020F0502020204030204" pitchFamily="34" charset="0"/>
                <a:cs typeface="Calibri" panose="020F0502020204030204" pitchFamily="34" charset="0"/>
              </a:rPr>
              <a:t> </a:t>
            </a:r>
            <a:r>
              <a:rPr lang="he-IL" sz="1800" dirty="0">
                <a:solidFill>
                  <a:schemeClr val="dk1"/>
                </a:solidFill>
                <a:latin typeface="Calibri" panose="020F0502020204030204" pitchFamily="34" charset="0"/>
                <a:cs typeface="Calibri" panose="020F0502020204030204" pitchFamily="34" charset="0"/>
              </a:rPr>
              <a:t>ו</a:t>
            </a:r>
            <a:r>
              <a:rPr lang="en-US" sz="1800" dirty="0" err="1">
                <a:solidFill>
                  <a:schemeClr val="dk1"/>
                </a:solidFill>
                <a:latin typeface="Calibri" panose="020F0502020204030204" pitchFamily="34" charset="0"/>
                <a:cs typeface="Calibri" panose="020F0502020204030204" pitchFamily="34" charset="0"/>
              </a:rPr>
              <a:t>הציוד</a:t>
            </a:r>
            <a:r>
              <a:rPr lang="he-IL" sz="1800" dirty="0">
                <a:solidFill>
                  <a:schemeClr val="dk1"/>
                </a:solidFill>
                <a:latin typeface="Calibri" panose="020F0502020204030204" pitchFamily="34" charset="0"/>
                <a:cs typeface="Calibri" panose="020F0502020204030204" pitchFamily="34" charset="0"/>
              </a:rPr>
              <a:t>.</a:t>
            </a:r>
            <a:endParaRPr sz="1800" dirty="0">
              <a:solidFill>
                <a:schemeClr val="dk1"/>
              </a:solidFill>
              <a:latin typeface="Calibri" panose="020F0502020204030204" pitchFamily="34" charset="0"/>
              <a:cs typeface="Calibri" panose="020F0502020204030204" pitchFamily="34" charset="0"/>
            </a:endParaRPr>
          </a:p>
          <a:p>
            <a:pPr marL="0" marR="0" lvl="0" indent="0">
              <a:lnSpc>
                <a:spcPct val="100000"/>
              </a:lnSpc>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rPr>
              <a:t> </a:t>
            </a:r>
            <a:endParaRPr sz="1800" dirty="0">
              <a:solidFill>
                <a:schemeClr val="dk1"/>
              </a:solidFill>
              <a:latin typeface="Calibri" panose="020F0502020204030204" pitchFamily="34" charset="0"/>
              <a:cs typeface="Calibri" panose="020F0502020204030204" pitchFamily="34" charset="0"/>
            </a:endParaRPr>
          </a:p>
          <a:p>
            <a:pPr marL="0" lvl="0" indent="0">
              <a:lnSpc>
                <a:spcPct val="100000"/>
              </a:lnSpc>
              <a:spcBef>
                <a:spcPts val="1200"/>
              </a:spcBef>
              <a:spcAft>
                <a:spcPts val="0"/>
              </a:spcAft>
              <a:buNone/>
            </a:pPr>
            <a:r>
              <a:rPr lang="en-US" sz="1800" dirty="0">
                <a:solidFill>
                  <a:schemeClr val="dk1"/>
                </a:solidFill>
                <a:latin typeface="Calibri" panose="020F0502020204030204" pitchFamily="34" charset="0"/>
                <a:cs typeface="Calibri" panose="020F0502020204030204" pitchFamily="34" charset="0"/>
              </a:rPr>
              <a:t>4. </a:t>
            </a:r>
            <a:r>
              <a:rPr lang="en-US" sz="1800" dirty="0" err="1">
                <a:solidFill>
                  <a:schemeClr val="accent1"/>
                </a:solidFill>
                <a:latin typeface="Calibri" panose="020F0502020204030204" pitchFamily="34" charset="0"/>
                <a:cs typeface="Calibri" panose="020F0502020204030204" pitchFamily="34" charset="0"/>
              </a:rPr>
              <a:t>מודליh</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ניבוי</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סטטיסטיים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עבור</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פרמטרי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התהליך</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מפותחים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בכדי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ליישם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טכניקות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ניתוח</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סטטיסטי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סדרת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הפרמטרים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המפוקחת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מנת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לזהות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מגמות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חריגות</a:t>
            </a:r>
            <a:r>
              <a:rPr lang="en-US" sz="1800" dirty="0">
                <a:solidFill>
                  <a:schemeClr val="dk1"/>
                </a:solidFill>
                <a:latin typeface="Calibri" panose="020F0502020204030204" pitchFamily="34" charset="0"/>
                <a:cs typeface="Calibri" panose="020F0502020204030204" pitchFamily="34" charset="0"/>
              </a:rPr>
              <a:t>.</a:t>
            </a:r>
            <a:endParaRPr sz="1800" dirty="0">
              <a:solidFill>
                <a:schemeClr val="dk1"/>
              </a:solidFill>
              <a:latin typeface="Calibri" panose="020F0502020204030204" pitchFamily="34" charset="0"/>
              <a:cs typeface="Calibri" panose="020F0502020204030204" pitchFamily="34" charset="0"/>
            </a:endParaRPr>
          </a:p>
          <a:p>
            <a:pPr marL="0" lvl="0" indent="0">
              <a:lnSpc>
                <a:spcPct val="100000"/>
              </a:lnSpc>
              <a:spcBef>
                <a:spcPts val="120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nSpc>
                <a:spcPct val="100000"/>
              </a:lnSpc>
              <a:spcBef>
                <a:spcPts val="1200"/>
              </a:spcBef>
              <a:spcAft>
                <a:spcPts val="0"/>
              </a:spcAft>
              <a:buNone/>
            </a:pPr>
            <a:r>
              <a:rPr lang="en-US" sz="1800" dirty="0">
                <a:solidFill>
                  <a:schemeClr val="dk1"/>
                </a:solidFill>
                <a:latin typeface="Calibri" panose="020F0502020204030204" pitchFamily="34" charset="0"/>
                <a:cs typeface="Calibri" panose="020F0502020204030204" pitchFamily="34" charset="0"/>
              </a:rPr>
              <a:t>5. </a:t>
            </a:r>
            <a:r>
              <a:rPr lang="en-US" sz="1800" dirty="0" err="1">
                <a:solidFill>
                  <a:schemeClr val="dk1"/>
                </a:solidFill>
                <a:latin typeface="Calibri" panose="020F0502020204030204" pitchFamily="34" charset="0"/>
                <a:cs typeface="Calibri" panose="020F0502020204030204" pitchFamily="34" charset="0"/>
              </a:rPr>
              <a:t>כאשר</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נמצאות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מגמות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או</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דפוסים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חריגים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המבוססים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טכניקות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בקרת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תהליכים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סטטיסטיים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מידע</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על</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תחזוקה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עבור</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רכיבים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או</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ציוד</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נלווים</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נמסר</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לעובדי</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התחזוקה</a:t>
            </a:r>
            <a:r>
              <a:rPr lang="en-US" sz="1800" dirty="0">
                <a:solidFill>
                  <a:schemeClr val="dk1"/>
                </a:solidFill>
                <a:latin typeface="Calibri" panose="020F0502020204030204" pitchFamily="34" charset="0"/>
                <a:cs typeface="Calibri" panose="020F0502020204030204" pitchFamily="34" charset="0"/>
              </a:rPr>
              <a:t>. </a:t>
            </a:r>
            <a:endParaRPr sz="1800" dirty="0">
              <a:solidFill>
                <a:schemeClr val="dk1"/>
              </a:solidFill>
              <a:latin typeface="Calibri" panose="020F0502020204030204" pitchFamily="34" charset="0"/>
              <a:cs typeface="Calibri" panose="020F0502020204030204" pitchFamily="34" charset="0"/>
            </a:endParaRPr>
          </a:p>
          <a:p>
            <a:pPr marL="457200" lvl="0" indent="0">
              <a:lnSpc>
                <a:spcPct val="100000"/>
              </a:lnSpc>
              <a:spcBef>
                <a:spcPts val="1200"/>
              </a:spcBef>
              <a:spcAft>
                <a:spcPts val="0"/>
              </a:spcAft>
              <a:buNone/>
            </a:pPr>
            <a:endParaRPr sz="1800" dirty="0">
              <a:solidFill>
                <a:schemeClr val="dk1"/>
              </a:solidFill>
              <a:latin typeface="Calibri" panose="020F0502020204030204" pitchFamily="34" charset="0"/>
              <a:cs typeface="Calibri" panose="020F0502020204030204" pitchFamily="34" charset="0"/>
            </a:endParaRPr>
          </a:p>
          <a:p>
            <a:pPr marL="0" lvl="0" indent="0">
              <a:lnSpc>
                <a:spcPct val="100000"/>
              </a:lnSpc>
              <a:spcBef>
                <a:spcPts val="1200"/>
              </a:spcBef>
              <a:spcAft>
                <a:spcPts val="1200"/>
              </a:spcAft>
              <a:buNone/>
            </a:pPr>
            <a:r>
              <a:rPr lang="en-US" sz="1800" dirty="0">
                <a:solidFill>
                  <a:srgbClr val="000000"/>
                </a:solidFill>
                <a:latin typeface="Calibri" panose="020F0502020204030204" pitchFamily="34" charset="0"/>
                <a:cs typeface="Calibri" panose="020F0502020204030204" pitchFamily="34" charset="0"/>
              </a:rPr>
              <a:t>6. </a:t>
            </a:r>
            <a:r>
              <a:rPr lang="en-US" sz="1800" dirty="0" err="1">
                <a:solidFill>
                  <a:schemeClr val="accent1"/>
                </a:solidFill>
                <a:latin typeface="Calibri" panose="020F0502020204030204" pitchFamily="34" charset="0"/>
                <a:cs typeface="Calibri" panose="020F0502020204030204" pitchFamily="34" charset="0"/>
              </a:rPr>
              <a:t>מערכת</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אב-טיפוס</a:t>
            </a:r>
            <a:r>
              <a:rPr lang="en-US" sz="1800" dirty="0">
                <a:solidFill>
                  <a:schemeClr val="accent1"/>
                </a:solidFill>
                <a:latin typeface="Calibri" panose="020F0502020204030204" pitchFamily="34" charset="0"/>
                <a:cs typeface="Calibri" panose="020F0502020204030204" pitchFamily="34" charset="0"/>
              </a:rPr>
              <a:t> </a:t>
            </a:r>
            <a:r>
              <a:rPr lang="en-US" sz="1800" dirty="0" err="1">
                <a:solidFill>
                  <a:schemeClr val="accent1"/>
                </a:solidFill>
                <a:latin typeface="Calibri" panose="020F0502020204030204" pitchFamily="34" charset="0"/>
                <a:cs typeface="Calibri" panose="020F0502020204030204" pitchFamily="34" charset="0"/>
              </a:rPr>
              <a:t>פותחה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על</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מנת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להראות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כדאיות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בסביבת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מעבדה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ובוצע</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ניסוי</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לאימות</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הגישה</a:t>
            </a:r>
            <a:r>
              <a:rPr lang="en-US" sz="1800" dirty="0">
                <a:solidFill>
                  <a:schemeClr val="dk1"/>
                </a:solidFill>
                <a:latin typeface="Calibri" panose="020F0502020204030204" pitchFamily="34" charset="0"/>
                <a:cs typeface="Calibri" panose="020F0502020204030204" pitchFamily="34" charset="0"/>
              </a:rPr>
              <a:t> </a:t>
            </a:r>
            <a:r>
              <a:rPr lang="en-US" sz="1800" dirty="0" err="1">
                <a:solidFill>
                  <a:schemeClr val="dk1"/>
                </a:solidFill>
                <a:latin typeface="Calibri" panose="020F0502020204030204" pitchFamily="34" charset="0"/>
                <a:cs typeface="Calibri" panose="020F0502020204030204" pitchFamily="34" charset="0"/>
              </a:rPr>
              <a:t>המוצעת</a:t>
            </a:r>
            <a:r>
              <a:rPr lang="en-US" sz="1800" dirty="0">
                <a:solidFill>
                  <a:schemeClr val="dk1"/>
                </a:solidFill>
                <a:latin typeface="Calibri" panose="020F0502020204030204" pitchFamily="34" charset="0"/>
                <a:cs typeface="Calibri" panose="020F0502020204030204" pitchFamily="34" charset="0"/>
              </a:rPr>
              <a:t>. </a:t>
            </a:r>
            <a:endParaRPr sz="1800" dirty="0">
              <a:solidFill>
                <a:schemeClr val="dk1"/>
              </a:solidFill>
              <a:latin typeface="Calibri" panose="020F0502020204030204" pitchFamily="34" charset="0"/>
              <a:cs typeface="Calibri" panose="020F0502020204030204" pitchFamily="34" charset="0"/>
            </a:endParaRPr>
          </a:p>
        </p:txBody>
      </p:sp>
      <p:sp>
        <p:nvSpPr>
          <p:cNvPr id="190" name="Google Shape;190;p11"/>
          <p:cNvSpPr txBox="1"/>
          <p:nvPr/>
        </p:nvSpPr>
        <p:spPr>
          <a:xfrm>
            <a:off x="122850" y="1644300"/>
            <a:ext cx="6223500" cy="368400"/>
          </a:xfrm>
          <a:prstGeom prst="rect">
            <a:avLst/>
          </a:prstGeom>
          <a:noFill/>
          <a:ln>
            <a:noFill/>
          </a:ln>
        </p:spPr>
        <p:txBody>
          <a:bodyPr spcFirstLastPara="1" wrap="square" lIns="91425" tIns="91425" rIns="91425" bIns="91425" anchor="t" anchorCtr="0">
            <a:noAutofit/>
          </a:bodyPr>
          <a:lstStyle/>
          <a:p>
            <a:pPr marL="457200" lvl="0" indent="-295275" algn="r" rtl="0">
              <a:spcBef>
                <a:spcPts val="0"/>
              </a:spcBef>
              <a:spcAft>
                <a:spcPts val="0"/>
              </a:spcAft>
              <a:buSzPts val="1050"/>
              <a:buChar char="●"/>
            </a:pPr>
            <a:r>
              <a:rPr lang="en-US" sz="1200" dirty="0">
                <a:solidFill>
                  <a:srgbClr val="202122"/>
                </a:solidFill>
                <a:highlight>
                  <a:srgbClr val="FFFFFF"/>
                </a:highlight>
                <a:latin typeface="Calibri" panose="020F0502020204030204" pitchFamily="34" charset="0"/>
                <a:cs typeface="Calibri" panose="020F0502020204030204" pitchFamily="34" charset="0"/>
              </a:rPr>
              <a:t>(1)</a:t>
            </a:r>
            <a:r>
              <a:rPr lang="en-US" sz="1200" dirty="0" err="1">
                <a:solidFill>
                  <a:srgbClr val="202122"/>
                </a:solidFill>
                <a:highlight>
                  <a:srgbClr val="FFFFFF"/>
                </a:highlight>
                <a:latin typeface="Calibri" panose="020F0502020204030204" pitchFamily="34" charset="0"/>
                <a:cs typeface="Calibri" panose="020F0502020204030204" pitchFamily="34" charset="0"/>
              </a:rPr>
              <a:t>ניתוח</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רגרסיה</a:t>
            </a:r>
            <a:r>
              <a:rPr lang="en-US" sz="1200" dirty="0">
                <a:solidFill>
                  <a:srgbClr val="202122"/>
                </a:solidFill>
                <a:highlight>
                  <a:srgbClr val="FFFFFF"/>
                </a:highlight>
                <a:latin typeface="Calibri" panose="020F0502020204030204" pitchFamily="34" charset="0"/>
                <a:cs typeface="Calibri" panose="020F0502020204030204" pitchFamily="34" charset="0"/>
              </a:rPr>
              <a:t> הוא </a:t>
            </a:r>
            <a:r>
              <a:rPr lang="en-US" sz="1200" dirty="0" err="1">
                <a:solidFill>
                  <a:srgbClr val="202122"/>
                </a:solidFill>
                <a:highlight>
                  <a:srgbClr val="FFFFFF"/>
                </a:highlight>
                <a:latin typeface="Calibri" panose="020F0502020204030204" pitchFamily="34" charset="0"/>
                <a:cs typeface="Calibri" panose="020F0502020204030204" pitchFamily="34" charset="0"/>
              </a:rPr>
              <a:t>שם</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כולל</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למשפחה</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של</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a:solidFill>
                  <a:srgbClr val="5A3696"/>
                </a:solidFill>
                <a:highlight>
                  <a:srgbClr val="FFFFFF"/>
                </a:highlight>
                <a:uFill>
                  <a:noFill/>
                </a:u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מודלים סטטיסטיים</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להערכת</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הקשרים</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err="1">
                <a:solidFill>
                  <a:srgbClr val="202122"/>
                </a:solidFill>
                <a:highlight>
                  <a:srgbClr val="FFFFFF"/>
                </a:highlight>
                <a:latin typeface="Calibri" panose="020F0502020204030204" pitchFamily="34" charset="0"/>
                <a:cs typeface="Calibri" panose="020F0502020204030204" pitchFamily="34" charset="0"/>
              </a:rPr>
              <a:t>בין</a:t>
            </a:r>
            <a:r>
              <a:rPr lang="en-US" sz="1200" dirty="0">
                <a:solidFill>
                  <a:srgbClr val="202122"/>
                </a:solidFill>
                <a:highlight>
                  <a:srgbClr val="FFFFFF"/>
                </a:highlight>
                <a:latin typeface="Calibri" panose="020F0502020204030204" pitchFamily="34" charset="0"/>
                <a:cs typeface="Calibri" panose="020F0502020204030204" pitchFamily="34" charset="0"/>
              </a:rPr>
              <a:t> </a:t>
            </a:r>
            <a:r>
              <a:rPr lang="en-US" sz="1200" dirty="0">
                <a:solidFill>
                  <a:srgbClr val="5A3696"/>
                </a:solidFill>
                <a:highlight>
                  <a:srgbClr val="FFFFFF"/>
                </a:highlight>
                <a:uFill>
                  <a:noFill/>
                </a:u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משתנים</a:t>
            </a:r>
            <a:endParaRPr sz="1800"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a:spLocks noGrp="1"/>
          </p:cNvSpPr>
          <p:nvPr>
            <p:ph type="title"/>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הדגמת</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הטכניקה</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203" name="Google Shape;203;p12"/>
          <p:cNvSpPr txBox="1">
            <a:spLocks noGrp="1"/>
          </p:cNvSpPr>
          <p:nvPr>
            <p:ph type="body" idx="1"/>
          </p:nvPr>
        </p:nvSpPr>
        <p:spPr>
          <a:xfrm flipH="1">
            <a:off x="691813" y="2276576"/>
            <a:ext cx="11029500" cy="4081500"/>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r" rtl="1">
              <a:lnSpc>
                <a:spcPct val="120000"/>
              </a:lnSpc>
              <a:spcBef>
                <a:spcPts val="0"/>
              </a:spcBef>
              <a:spcAft>
                <a:spcPts val="0"/>
              </a:spcAft>
              <a:buNone/>
            </a:pPr>
            <a:r>
              <a:rPr lang="en-US" sz="3200" dirty="0">
                <a:solidFill>
                  <a:schemeClr val="dk1"/>
                </a:solidFill>
                <a:latin typeface="Calibri" panose="020F0502020204030204" pitchFamily="34" charset="0"/>
                <a:cs typeface="Calibri" panose="020F0502020204030204" pitchFamily="34" charset="0"/>
              </a:rPr>
              <a:t>נניח </a:t>
            </a:r>
            <a:r>
              <a:rPr lang="en-US" sz="3200" dirty="0" err="1">
                <a:solidFill>
                  <a:schemeClr val="dk1"/>
                </a:solidFill>
                <a:latin typeface="Calibri" panose="020F0502020204030204" pitchFamily="34" charset="0"/>
                <a:cs typeface="Calibri" panose="020F0502020204030204" pitchFamily="34" charset="0"/>
              </a:rPr>
              <a:t>ונרצה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להציע</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גישה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המבוססת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תחזית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ניבוי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מבוססת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פרמטר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מכונות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הזרקה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קווי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ייצור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עדשות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מצלמת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טלפון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הליך</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החיזוי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קובע</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נקודת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זמן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התחזוקה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עבור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רכיבים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ציוד</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באמצעות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ניתוח</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סדרות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נתונים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בזמן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אמת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פרמטרי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התהליך</a:t>
            </a:r>
            <a:r>
              <a:rPr lang="en-US" sz="3200" dirty="0">
                <a:solidFill>
                  <a:schemeClr val="dk1"/>
                </a:solidFill>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cs typeface="Calibri" panose="020F0502020204030204" pitchFamily="34" charset="0"/>
            </a:endParaRPr>
          </a:p>
          <a:p>
            <a:pPr marL="0" marR="0" lvl="0" indent="0" algn="r" rtl="1">
              <a:lnSpc>
                <a:spcPct val="120000"/>
              </a:lnSpc>
              <a:spcBef>
                <a:spcPts val="0"/>
              </a:spcBef>
              <a:spcAft>
                <a:spcPts val="0"/>
              </a:spcAft>
              <a:buNone/>
            </a:pPr>
            <a:r>
              <a:rPr lang="en-US" sz="3200" dirty="0" err="1">
                <a:solidFill>
                  <a:schemeClr val="dk1"/>
                </a:solidFill>
                <a:latin typeface="Calibri" panose="020F0502020204030204" pitchFamily="34" charset="0"/>
                <a:cs typeface="Calibri" panose="020F0502020204030204" pitchFamily="34" charset="0"/>
              </a:rPr>
              <a:t>נעבוד</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לפי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השלבים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המוצעים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במאמר</a:t>
            </a:r>
            <a:r>
              <a:rPr lang="en-US" sz="3200" dirty="0">
                <a:solidFill>
                  <a:schemeClr val="dk1"/>
                </a:solidFill>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cs typeface="Calibri" panose="020F0502020204030204" pitchFamily="34" charset="0"/>
            </a:endParaRPr>
          </a:p>
          <a:p>
            <a:pPr marR="0" lvl="0" indent="-457200" algn="r" rtl="1">
              <a:lnSpc>
                <a:spcPct val="120000"/>
              </a:lnSpc>
              <a:spcBef>
                <a:spcPts val="0"/>
              </a:spcBef>
              <a:spcAft>
                <a:spcPts val="0"/>
              </a:spcAft>
              <a:buFont typeface="+mj-lt"/>
              <a:buAutoNum type="arabicPeriod"/>
            </a:pPr>
            <a:endParaRPr sz="3200" dirty="0">
              <a:solidFill>
                <a:schemeClr val="dk1"/>
              </a:solidFill>
              <a:latin typeface="Calibri" panose="020F0502020204030204" pitchFamily="34" charset="0"/>
              <a:cs typeface="Calibri" panose="020F0502020204030204" pitchFamily="34" charset="0"/>
            </a:endParaRPr>
          </a:p>
          <a:p>
            <a:pPr marL="457200" marR="0" lvl="0" indent="-330200" algn="r" rtl="1">
              <a:lnSpc>
                <a:spcPct val="120000"/>
              </a:lnSpc>
              <a:spcBef>
                <a:spcPts val="0"/>
              </a:spcBef>
              <a:spcAft>
                <a:spcPts val="0"/>
              </a:spcAft>
              <a:buClr>
                <a:schemeClr val="dk1"/>
              </a:buClr>
              <a:buSzPts val="1600"/>
              <a:buAutoNum type="arabicPeriod"/>
            </a:pPr>
            <a:r>
              <a:rPr lang="en-US" sz="3200" dirty="0" err="1">
                <a:solidFill>
                  <a:schemeClr val="dk1"/>
                </a:solidFill>
                <a:latin typeface="Calibri" panose="020F0502020204030204" pitchFamily="34" charset="0"/>
                <a:cs typeface="Calibri" panose="020F0502020204030204" pitchFamily="34" charset="0"/>
              </a:rPr>
              <a:t>ראשית,נזהה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הרכיבים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הציוד</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מכונת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ההזרקה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הזקוקים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לתשומת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לב</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גבוהה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ואת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הפרמטרים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הקשורים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לתהליך</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ההזרקה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שלהם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המושפעים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מרכיבי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מכונה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מכשור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ונגזור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יחסי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השפעה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התהליך</a:t>
            </a:r>
            <a:r>
              <a:rPr lang="en-US" sz="3200" dirty="0">
                <a:solidFill>
                  <a:schemeClr val="dk1"/>
                </a:solidFill>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cs typeface="Calibri" panose="020F0502020204030204" pitchFamily="34" charset="0"/>
            </a:endParaRPr>
          </a:p>
          <a:p>
            <a:pPr marL="914400" marR="0" lvl="0" indent="-457200" algn="r" rtl="1">
              <a:lnSpc>
                <a:spcPct val="120000"/>
              </a:lnSpc>
              <a:spcBef>
                <a:spcPts val="0"/>
              </a:spcBef>
              <a:spcAft>
                <a:spcPts val="0"/>
              </a:spcAft>
              <a:buFont typeface="+mj-lt"/>
              <a:buAutoNum type="arabicPeriod"/>
            </a:pPr>
            <a:endParaRPr sz="3200" dirty="0">
              <a:solidFill>
                <a:schemeClr val="dk1"/>
              </a:solidFill>
              <a:latin typeface="Calibri" panose="020F0502020204030204" pitchFamily="34" charset="0"/>
              <a:cs typeface="Calibri" panose="020F0502020204030204" pitchFamily="34" charset="0"/>
            </a:endParaRPr>
          </a:p>
          <a:p>
            <a:pPr marL="457200" marR="0" lvl="0" indent="-330200" algn="r" rtl="1">
              <a:lnSpc>
                <a:spcPct val="120000"/>
              </a:lnSpc>
              <a:spcBef>
                <a:spcPts val="0"/>
              </a:spcBef>
              <a:spcAft>
                <a:spcPts val="0"/>
              </a:spcAft>
              <a:buClr>
                <a:schemeClr val="dk1"/>
              </a:buClr>
              <a:buSzPts val="1600"/>
              <a:buAutoNum type="arabicPeriod"/>
            </a:pPr>
            <a:r>
              <a:rPr lang="en-US" sz="3200" dirty="0" err="1">
                <a:solidFill>
                  <a:schemeClr val="dk1"/>
                </a:solidFill>
                <a:latin typeface="Calibri" panose="020F0502020204030204" pitchFamily="34" charset="0"/>
                <a:cs typeface="Calibri" panose="020F0502020204030204" pitchFamily="34" charset="0"/>
              </a:rPr>
              <a:t>נזהה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הפרמטרים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המשפיעים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באופן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משמעותי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על</a:t>
            </a:r>
            <a:r>
              <a:rPr lang="en-US" sz="3200" dirty="0">
                <a:solidFill>
                  <a:schemeClr val="dk1"/>
                </a:solidFill>
                <a:latin typeface="Calibri" panose="020F0502020204030204" pitchFamily="34" charset="0"/>
                <a:cs typeface="Calibri" panose="020F0502020204030204" pitchFamily="34" charset="0"/>
              </a:rPr>
              <a:t> </a:t>
            </a:r>
            <a:r>
              <a:rPr lang="en-US" sz="3200" u="sng" dirty="0" err="1">
                <a:solidFill>
                  <a:schemeClr val="dk1"/>
                </a:solidFill>
                <a:latin typeface="Calibri" panose="020F0502020204030204" pitchFamily="34" charset="0"/>
                <a:cs typeface="Calibri" panose="020F0502020204030204" pitchFamily="34" charset="0"/>
              </a:rPr>
              <a:t>איכות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מוצרי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ההזרקה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בהדגמה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זו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נבחר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בדיוק</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הצורה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העדשה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כאינדיקטור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ותהליך</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איכות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הפרמטרים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כמשתנים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בלתי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תלויים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ניתוח</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נבחר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ערכת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הפרמטרים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שמאפיינת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משמעותית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הפגיעה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במשתנה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כלומר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בדיוק</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הצורה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האספרית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העדשה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המשמעות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היא</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שנוכל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לחזות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בעקיפין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האם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חלק</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מהרכיבים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הציוד</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אינם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תקינים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ונוכל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לנטר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בזמן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אמת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פרמטרים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משמעותיים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בתהליך</a:t>
            </a:r>
            <a:r>
              <a:rPr lang="en-US" sz="3200" dirty="0">
                <a:solidFill>
                  <a:schemeClr val="dk1"/>
                </a:solidFill>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cs typeface="Calibri" panose="020F0502020204030204" pitchFamily="34" charset="0"/>
            </a:endParaRPr>
          </a:p>
          <a:p>
            <a:pPr marL="914400" marR="0" lvl="0" indent="-457200" algn="r" rtl="1">
              <a:lnSpc>
                <a:spcPct val="120000"/>
              </a:lnSpc>
              <a:spcBef>
                <a:spcPts val="0"/>
              </a:spcBef>
              <a:spcAft>
                <a:spcPts val="0"/>
              </a:spcAft>
              <a:buFont typeface="+mj-lt"/>
              <a:buAutoNum type="arabicPeriod"/>
            </a:pPr>
            <a:endParaRPr sz="3200" dirty="0">
              <a:solidFill>
                <a:schemeClr val="dk1"/>
              </a:solidFill>
              <a:latin typeface="Calibri" panose="020F0502020204030204" pitchFamily="34" charset="0"/>
              <a:cs typeface="Calibri" panose="020F0502020204030204" pitchFamily="34" charset="0"/>
            </a:endParaRPr>
          </a:p>
          <a:p>
            <a:pPr marL="457200" marR="0" lvl="0" indent="-330200" algn="r" rtl="1">
              <a:lnSpc>
                <a:spcPct val="120000"/>
              </a:lnSpc>
              <a:spcBef>
                <a:spcPts val="0"/>
              </a:spcBef>
              <a:spcAft>
                <a:spcPts val="0"/>
              </a:spcAft>
              <a:buClr>
                <a:schemeClr val="dk1"/>
              </a:buClr>
              <a:buSzPts val="1600"/>
              <a:buAutoNum type="arabicPeriod"/>
            </a:pPr>
            <a:r>
              <a:rPr lang="en-US" sz="3200" dirty="0" err="1">
                <a:solidFill>
                  <a:schemeClr val="dk1"/>
                </a:solidFill>
                <a:latin typeface="Calibri" panose="020F0502020204030204" pitchFamily="34" charset="0"/>
                <a:cs typeface="Calibri" panose="020F0502020204030204" pitchFamily="34" charset="0"/>
              </a:rPr>
              <a:t>נפתח</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מודלים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סדרות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זמן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סטטיסטיות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כדי</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לחזות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טריות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כל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פרמטר</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ולהחליט</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על</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נקודת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זמן</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התחזוקה</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שלו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בו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מתגלים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דפוסים</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או</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מגמות</a:t>
            </a:r>
            <a:r>
              <a:rPr lang="en-US" sz="3200" dirty="0">
                <a:solidFill>
                  <a:schemeClr val="dk1"/>
                </a:solidFill>
                <a:latin typeface="Calibri" panose="020F0502020204030204" pitchFamily="34" charset="0"/>
                <a:cs typeface="Calibri" panose="020F0502020204030204" pitchFamily="34" charset="0"/>
              </a:rPr>
              <a:t> </a:t>
            </a:r>
            <a:r>
              <a:rPr lang="en-US" sz="3200" dirty="0" err="1">
                <a:solidFill>
                  <a:schemeClr val="dk1"/>
                </a:solidFill>
                <a:latin typeface="Calibri" panose="020F0502020204030204" pitchFamily="34" charset="0"/>
                <a:cs typeface="Calibri" panose="020F0502020204030204" pitchFamily="34" charset="0"/>
              </a:rPr>
              <a:t>חריגו</a:t>
            </a:r>
            <a:r>
              <a:rPr lang="he-IL" sz="3200" dirty="0">
                <a:solidFill>
                  <a:schemeClr val="dk1"/>
                </a:solidFill>
                <a:latin typeface="Calibri" panose="020F0502020204030204" pitchFamily="34" charset="0"/>
                <a:cs typeface="Calibri" panose="020F0502020204030204" pitchFamily="34" charset="0"/>
              </a:rPr>
              <a:t>ת)</a:t>
            </a:r>
            <a:r>
              <a:rPr lang="en-US" sz="3200" dirty="0">
                <a:solidFill>
                  <a:schemeClr val="dk1"/>
                </a:solidFill>
                <a:latin typeface="Calibri" panose="020F0502020204030204" pitchFamily="34" charset="0"/>
                <a:cs typeface="Calibri" panose="020F0502020204030204" pitchFamily="34" charset="0"/>
              </a:rPr>
              <a:t>.</a:t>
            </a:r>
            <a:endParaRPr sz="3200" dirty="0">
              <a:solidFill>
                <a:schemeClr val="dk1"/>
              </a:solidFill>
              <a:latin typeface="Calibri" panose="020F0502020204030204" pitchFamily="34" charset="0"/>
              <a:cs typeface="Calibri" panose="020F0502020204030204" pitchFamily="34" charset="0"/>
            </a:endParaRPr>
          </a:p>
          <a:p>
            <a:pPr marL="0" lvl="0" indent="0" algn="r" rtl="1">
              <a:lnSpc>
                <a:spcPct val="120000"/>
              </a:lnSpc>
              <a:spcBef>
                <a:spcPts val="1200"/>
              </a:spcBef>
              <a:spcAft>
                <a:spcPts val="0"/>
              </a:spcAft>
              <a:buNone/>
            </a:pPr>
            <a:endParaRPr sz="2000" dirty="0">
              <a:solidFill>
                <a:schemeClr val="dk1"/>
              </a:solidFill>
              <a:latin typeface="Calibri" panose="020F0502020204030204" pitchFamily="34" charset="0"/>
              <a:cs typeface="Calibri" panose="020F0502020204030204" pitchFamily="34" charset="0"/>
            </a:endParaRPr>
          </a:p>
          <a:p>
            <a:pPr marL="457200" marR="0" lvl="0" indent="0" algn="r" rtl="1">
              <a:lnSpc>
                <a:spcPct val="120000"/>
              </a:lnSpc>
              <a:spcBef>
                <a:spcPts val="1200"/>
              </a:spcBef>
              <a:spcAft>
                <a:spcPts val="0"/>
              </a:spcAft>
              <a:buNone/>
            </a:pPr>
            <a:endParaRPr sz="20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2" name="Google Shape;212;gaf423070c8_0_2"/>
          <p:cNvPicPr preferRelativeResize="0"/>
          <p:nvPr/>
        </p:nvPicPr>
        <p:blipFill>
          <a:blip r:embed="rId3">
            <a:alphaModFix/>
          </a:blip>
          <a:stretch>
            <a:fillRect/>
          </a:stretch>
        </p:blipFill>
        <p:spPr>
          <a:xfrm>
            <a:off x="1274925" y="4077196"/>
            <a:ext cx="3873825" cy="2218300"/>
          </a:xfrm>
          <a:prstGeom prst="rect">
            <a:avLst/>
          </a:prstGeom>
          <a:noFill/>
          <a:ln>
            <a:noFill/>
          </a:ln>
        </p:spPr>
      </p:pic>
      <p:sp>
        <p:nvSpPr>
          <p:cNvPr id="12" name="Google Shape;210;gaf423070c8_0_2">
            <a:extLst>
              <a:ext uri="{FF2B5EF4-FFF2-40B4-BE49-F238E27FC236}">
                <a16:creationId xmlns:a16="http://schemas.microsoft.com/office/drawing/2014/main" id="{49A389AB-FF0D-44E5-BF65-012B24ABFCBF}"/>
              </a:ext>
            </a:extLst>
          </p:cNvPr>
          <p:cNvSpPr txBox="1">
            <a:spLocks/>
          </p:cNvSpPr>
          <p:nvPr/>
        </p:nvSpPr>
        <p:spPr>
          <a:xfrm flipH="1">
            <a:off x="581250" y="1921394"/>
            <a:ext cx="11029500" cy="3634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27914" algn="r" rtl="1">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Tahoma"/>
                <a:ea typeface="Tahoma"/>
                <a:cs typeface="Tahoma"/>
                <a:sym typeface="Tahoma"/>
              </a:defRPr>
            </a:lvl1pPr>
            <a:lvl2pPr marL="914400" marR="0" lvl="1" indent="-310387" algn="r" rtl="1">
              <a:lnSpc>
                <a:spcPct val="100000"/>
              </a:lnSpc>
              <a:spcBef>
                <a:spcPts val="600"/>
              </a:spcBef>
              <a:spcAft>
                <a:spcPts val="0"/>
              </a:spcAft>
              <a:buClr>
                <a:schemeClr val="accent1"/>
              </a:buClr>
              <a:buSzPts val="1288"/>
              <a:buFont typeface="Noto Sans Symbols"/>
              <a:buChar char="◼"/>
              <a:defRPr sz="1400" b="0" i="0" u="none" strike="noStrike" cap="none">
                <a:solidFill>
                  <a:srgbClr val="3F3F3F"/>
                </a:solidFill>
                <a:latin typeface="Tahoma"/>
                <a:ea typeface="Tahoma"/>
                <a:cs typeface="Tahoma"/>
                <a:sym typeface="Tahoma"/>
              </a:defRPr>
            </a:lvl2pPr>
            <a:lvl3pPr marL="1371600" marR="0" lvl="2" indent="-304546" algn="r" rtl="1">
              <a:lnSpc>
                <a:spcPct val="100000"/>
              </a:lnSpc>
              <a:spcBef>
                <a:spcPts val="600"/>
              </a:spcBef>
              <a:spcAft>
                <a:spcPts val="0"/>
              </a:spcAft>
              <a:buClr>
                <a:schemeClr val="accent1"/>
              </a:buClr>
              <a:buSzPts val="1196"/>
              <a:buFont typeface="Noto Sans Symbols"/>
              <a:buChar char="◼"/>
              <a:defRPr sz="1300" b="0" i="0" u="none" strike="noStrike" cap="none">
                <a:solidFill>
                  <a:srgbClr val="3F3F3F"/>
                </a:solidFill>
                <a:latin typeface="Tahoma"/>
                <a:ea typeface="Tahoma"/>
                <a:cs typeface="Tahoma"/>
                <a:sym typeface="Tahoma"/>
              </a:defRPr>
            </a:lvl3pPr>
            <a:lvl4pPr marL="1828800" marR="0" lvl="3" indent="-292861" algn="r" rtl="1">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Tahoma"/>
                <a:ea typeface="Tahoma"/>
                <a:cs typeface="Tahoma"/>
                <a:sym typeface="Tahoma"/>
              </a:defRPr>
            </a:lvl4pPr>
            <a:lvl5pPr marL="2286000" marR="0" lvl="4" indent="-292861" algn="r" rtl="1">
              <a:lnSpc>
                <a:spcPct val="100000"/>
              </a:lnSpc>
              <a:spcBef>
                <a:spcPts val="600"/>
              </a:spcBef>
              <a:spcAft>
                <a:spcPts val="0"/>
              </a:spcAft>
              <a:buClr>
                <a:schemeClr val="accent1"/>
              </a:buClr>
              <a:buSzPts val="1012"/>
              <a:buFont typeface="Noto Sans Symbols"/>
              <a:buChar char="◼"/>
              <a:defRPr sz="1100" b="0" i="0" u="none" strike="noStrike" cap="none">
                <a:solidFill>
                  <a:srgbClr val="3F3F3F"/>
                </a:solidFill>
                <a:latin typeface="Tahoma"/>
                <a:ea typeface="Tahoma"/>
                <a:cs typeface="Tahoma"/>
                <a:sym typeface="Tahoma"/>
              </a:defRPr>
            </a:lvl5pPr>
            <a:lvl6pPr marL="2743200" marR="0" lvl="5" indent="-333756" algn="r" rtl="1">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r" rtl="1">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r" rtl="1">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r" rtl="1">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00000"/>
              </a:lnSpc>
              <a:spcBef>
                <a:spcPts val="1200"/>
              </a:spcBef>
              <a:buFont typeface="Noto Sans Symbols"/>
              <a:buNone/>
            </a:pPr>
            <a:endParaRPr lang="he-IL" sz="4400" b="1" dirty="0">
              <a:solidFill>
                <a:srgbClr val="262626"/>
              </a:solidFill>
              <a:latin typeface="Calibri" panose="020F0502020204030204" pitchFamily="34" charset="0"/>
              <a:ea typeface="Gisha"/>
              <a:cs typeface="Calibri" panose="020F0502020204030204" pitchFamily="34" charset="0"/>
              <a:sym typeface="Gisha"/>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Font typeface="Noto Sans Symbols"/>
              <a:buNone/>
            </a:pPr>
            <a:r>
              <a:rPr lang="he-IL" sz="2000" dirty="0">
                <a:solidFill>
                  <a:schemeClr val="dk1"/>
                </a:solidFill>
                <a:latin typeface="Calibri" panose="020F0502020204030204" pitchFamily="34" charset="0"/>
                <a:cs typeface="Calibri" panose="020F0502020204030204" pitchFamily="34" charset="0"/>
              </a:rPr>
              <a:t>4.  נגזור מודלים של חיזוי לפרמטרים משמעותיים של התהליך. נשתמש בסדרות נתונים מפוקחות בזמן אמת של פרמטרי תהליכים עבור מודל החיזוי -  יש לבצע פיקוח על סדרת הנתונים בזמן אמת של פרמטרי התהליך והערכתם. ובאמצעות כללים המשמשים בטכניקות בקרת תהליכים סטטיסטיים נזהה דפוסים או מגמות חריגות.</a:t>
            </a:r>
          </a:p>
          <a:p>
            <a:pPr marL="0" indent="0">
              <a:lnSpc>
                <a:spcPct val="115000"/>
              </a:lnSpc>
              <a:spcBef>
                <a:spcPts val="1200"/>
              </a:spcBef>
              <a:buFont typeface="Noto Sans Symbols"/>
              <a:buNone/>
            </a:pPr>
            <a:r>
              <a:rPr lang="he-IL" sz="2000" dirty="0">
                <a:solidFill>
                  <a:schemeClr val="dk1"/>
                </a:solidFill>
                <a:latin typeface="Calibri" panose="020F0502020204030204" pitchFamily="34" charset="0"/>
                <a:cs typeface="Calibri" panose="020F0502020204030204" pitchFamily="34" charset="0"/>
              </a:rPr>
              <a:t>5. כאשר התגלו דפוסים או מגמות חריגות של פרמטרים, המרכיבים או הציוד של הפרמטר קשורים בהתייחס למאגר עץ התקלות - עובדי התחזוקה קיבלו הודעה. נתוני עץ התקלות הוא בסיס שיכול לקשר את הפרמטרים לציוד או להרכב וכך אנו יכולים לזהות את ציוד היעד הסביר ביותר.</a:t>
            </a:r>
            <a:endParaRPr lang="he-IL" sz="1050" dirty="0">
              <a:solidFill>
                <a:srgbClr val="131413"/>
              </a:solidFill>
              <a:highlight>
                <a:srgbClr val="C9D7F1"/>
              </a:highlight>
              <a:latin typeface="Calibri" panose="020F0502020204030204" pitchFamily="34" charset="0"/>
              <a:ea typeface="Arial"/>
              <a:cs typeface="Calibri" panose="020F0502020204030204" pitchFamily="34" charset="0"/>
              <a:sym typeface="Arial"/>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Clr>
                <a:schemeClr val="dk1"/>
              </a:buClr>
              <a:buSzPts val="1100"/>
              <a:buFont typeface="Arial"/>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Clr>
                <a:schemeClr val="dk1"/>
              </a:buClr>
              <a:buSzPts val="1100"/>
              <a:buFont typeface="Arial"/>
              <a:buNone/>
            </a:pPr>
            <a:r>
              <a:rPr lang="he-IL" sz="1400" dirty="0">
                <a:solidFill>
                  <a:schemeClr val="dk1"/>
                </a:solidFill>
                <a:latin typeface="Calibri" panose="020F0502020204030204" pitchFamily="34" charset="0"/>
                <a:cs typeface="Calibri" panose="020F0502020204030204" pitchFamily="34" charset="0"/>
              </a:rPr>
              <a:t>                                                                                         דוגמא להודעה שעובדי התחזוקה מקבלים</a:t>
            </a:r>
          </a:p>
          <a:p>
            <a:pPr marL="0" indent="0">
              <a:lnSpc>
                <a:spcPct val="115000"/>
              </a:lnSpc>
              <a:spcBef>
                <a:spcPts val="1200"/>
              </a:spcBef>
              <a:buClr>
                <a:schemeClr val="dk1"/>
              </a:buClr>
              <a:buSzPts val="1100"/>
              <a:buFont typeface="Arial"/>
              <a:buNone/>
            </a:pPr>
            <a:endParaRPr lang="he-IL" sz="2000" dirty="0">
              <a:solidFill>
                <a:schemeClr val="dk1"/>
              </a:solidFill>
              <a:latin typeface="Calibri" panose="020F0502020204030204" pitchFamily="34" charset="0"/>
              <a:cs typeface="Calibri" panose="020F0502020204030204" pitchFamily="34" charset="0"/>
            </a:endParaRPr>
          </a:p>
          <a:p>
            <a:pPr marL="0" indent="0">
              <a:lnSpc>
                <a:spcPct val="115000"/>
              </a:lnSpc>
              <a:spcBef>
                <a:spcPts val="1200"/>
              </a:spcBef>
              <a:buClr>
                <a:schemeClr val="dk1"/>
              </a:buClr>
              <a:buSzPts val="1100"/>
              <a:buFont typeface="Arial"/>
              <a:buNone/>
            </a:pPr>
            <a:endParaRPr lang="he-IL" sz="2000" dirty="0">
              <a:solidFill>
                <a:schemeClr val="dk1"/>
              </a:solidFill>
              <a:latin typeface="Calibri" panose="020F0502020204030204" pitchFamily="34" charset="0"/>
              <a:cs typeface="Calibri" panose="020F0502020204030204" pitchFamily="34" charset="0"/>
            </a:endParaRPr>
          </a:p>
          <a:p>
            <a:pPr indent="0">
              <a:spcBef>
                <a:spcPts val="1200"/>
              </a:spcBef>
              <a:buFont typeface="Noto Sans Symbols"/>
              <a:buNone/>
            </a:pPr>
            <a:endParaRPr lang="he-IL" sz="2000" dirty="0">
              <a:solidFill>
                <a:schemeClr val="dk1"/>
              </a:solidFill>
              <a:latin typeface="Calibri" panose="020F0502020204030204" pitchFamily="34" charset="0"/>
              <a:cs typeface="Calibri" panose="020F0502020204030204" pitchFamily="34" charset="0"/>
            </a:endParaRPr>
          </a:p>
        </p:txBody>
      </p:sp>
      <p:sp>
        <p:nvSpPr>
          <p:cNvPr id="16" name="Google Shape;202;p12">
            <a:extLst>
              <a:ext uri="{FF2B5EF4-FFF2-40B4-BE49-F238E27FC236}">
                <a16:creationId xmlns:a16="http://schemas.microsoft.com/office/drawing/2014/main" id="{AC3D4918-AF92-4B94-A0E2-7AEBE031561C}"/>
              </a:ext>
            </a:extLst>
          </p:cNvPr>
          <p:cNvSpPr txBox="1">
            <a:spLocks/>
          </p:cNvSpPr>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4400" b="1" dirty="0">
                <a:solidFill>
                  <a:srgbClr val="262626"/>
                </a:solidFill>
                <a:latin typeface="Calibri" panose="020F0502020204030204" pitchFamily="34" charset="0"/>
                <a:ea typeface="Gisha"/>
                <a:cs typeface="Calibri" panose="020F0502020204030204" pitchFamily="34" charset="0"/>
                <a:sym typeface="Gisha"/>
              </a:rPr>
              <a:t>הדגמת הטכניקה - המשך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gb19cf3f96a_0_14"/>
          <p:cNvSpPr txBox="1">
            <a:spLocks noGrp="1"/>
          </p:cNvSpPr>
          <p:nvPr>
            <p:ph type="body" idx="1"/>
          </p:nvPr>
        </p:nvSpPr>
        <p:spPr>
          <a:xfrm flipH="1">
            <a:off x="5521124" y="1263289"/>
            <a:ext cx="6147008" cy="4616649"/>
          </a:xfrm>
          <a:prstGeom prst="rect">
            <a:avLst/>
          </a:prstGeom>
          <a:noFill/>
          <a:ln>
            <a:noFill/>
          </a:ln>
        </p:spPr>
        <p:txBody>
          <a:bodyPr spcFirstLastPara="1" wrap="square" lIns="91425" tIns="45700" rIns="91425" bIns="45700" anchor="ctr" anchorCtr="0">
            <a:noAutofit/>
          </a:bodyPr>
          <a:lstStyle/>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r>
              <a:rPr lang="he-IL" sz="2000" dirty="0">
                <a:solidFill>
                  <a:schemeClr val="dk1"/>
                </a:solidFill>
                <a:latin typeface="Calibri" panose="020F0502020204030204" pitchFamily="34" charset="0"/>
                <a:cs typeface="Calibri" panose="020F0502020204030204" pitchFamily="34" charset="0"/>
              </a:rPr>
              <a:t>6. </a:t>
            </a:r>
            <a:r>
              <a:rPr lang="en-US" sz="2000" dirty="0" err="1">
                <a:solidFill>
                  <a:schemeClr val="dk1"/>
                </a:solidFill>
                <a:latin typeface="Calibri" panose="020F0502020204030204" pitchFamily="34" charset="0"/>
                <a:cs typeface="Calibri" panose="020F0502020204030204" pitchFamily="34" charset="0"/>
              </a:rPr>
              <a:t>פותחה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מערכת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אב-טיפוס</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כדי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להראות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רכיב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כדאיות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שעליו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לבצע</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פעולות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תחזוקה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לפני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שמתרחשת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תקלה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קשה</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r>
              <a:rPr lang="en-US" sz="2000" dirty="0" err="1">
                <a:solidFill>
                  <a:schemeClr val="dk1"/>
                </a:solidFill>
                <a:latin typeface="Calibri" panose="020F0502020204030204" pitchFamily="34" charset="0"/>
                <a:cs typeface="Calibri" panose="020F0502020204030204" pitchFamily="34" charset="0"/>
              </a:rPr>
              <a:t>דוגמא</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למערכת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טיפוס</a:t>
            </a:r>
            <a:endParaRPr lang="he-IL"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r>
              <a:rPr lang="he-IL" sz="2000" dirty="0">
                <a:solidFill>
                  <a:schemeClr val="dk1"/>
                </a:solidFill>
                <a:latin typeface="Calibri" panose="020F0502020204030204" pitchFamily="34" charset="0"/>
                <a:cs typeface="Calibri" panose="020F0502020204030204" pitchFamily="34" charset="0"/>
              </a:rPr>
              <a:t>בצד שמאל למעלה מופיע תפריט בחירת מודל החיזוי הסטטיסטי.</a:t>
            </a:r>
          </a:p>
          <a:p>
            <a:pPr marL="0" indent="0">
              <a:lnSpc>
                <a:spcPct val="115000"/>
              </a:lnSpc>
              <a:spcBef>
                <a:spcPts val="1200"/>
              </a:spcBef>
              <a:buClr>
                <a:schemeClr val="dk1"/>
              </a:buClr>
              <a:buSzPts val="1100"/>
              <a:buNone/>
            </a:pPr>
            <a:r>
              <a:rPr lang="en-US" sz="2000" dirty="0" err="1">
                <a:solidFill>
                  <a:schemeClr val="dk1"/>
                </a:solidFill>
                <a:latin typeface="Calibri" panose="020F0502020204030204" pitchFamily="34" charset="0"/>
                <a:cs typeface="Calibri" panose="020F0502020204030204" pitchFamily="34" charset="0"/>
              </a:rPr>
              <a:t>באיזור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תיבת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הרשימה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התחתונה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נרשם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מידע</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על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מצב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חריגות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כגון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מספר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זמן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פרמטרי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מידע</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תחזוקתי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וכו</a:t>
            </a:r>
            <a:r>
              <a:rPr lang="en-US" sz="2000" dirty="0">
                <a:solidFill>
                  <a:schemeClr val="dk1"/>
                </a:solidFill>
                <a:latin typeface="Calibri" panose="020F0502020204030204" pitchFamily="34" charset="0"/>
                <a:cs typeface="Calibri" panose="020F0502020204030204" pitchFamily="34" charset="0"/>
              </a:rPr>
              <a:t>' </a:t>
            </a:r>
            <a:r>
              <a:rPr lang="he-IL" sz="2000" dirty="0">
                <a:solidFill>
                  <a:schemeClr val="dk1"/>
                </a:solidFill>
                <a:latin typeface="Calibri" panose="020F0502020204030204" pitchFamily="34" charset="0"/>
                <a:cs typeface="Calibri" panose="020F0502020204030204" pitchFamily="34" charset="0"/>
              </a:rPr>
              <a:t>כאשר הם מתגלים.</a:t>
            </a: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lvl="0" indent="0" algn="r" rtl="1">
              <a:lnSpc>
                <a:spcPct val="115000"/>
              </a:lnSpc>
              <a:spcBef>
                <a:spcPts val="120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457200" marR="0" lvl="0" indent="0" algn="r" rtl="1">
              <a:lnSpc>
                <a:spcPct val="110000"/>
              </a:lnSpc>
              <a:spcBef>
                <a:spcPts val="1200"/>
              </a:spcBef>
              <a:spcAft>
                <a:spcPts val="0"/>
              </a:spcAft>
              <a:buNone/>
            </a:pPr>
            <a:endParaRPr sz="2000" dirty="0">
              <a:solidFill>
                <a:schemeClr val="dk1"/>
              </a:solidFill>
              <a:latin typeface="Calibri" panose="020F0502020204030204" pitchFamily="34" charset="0"/>
              <a:cs typeface="Calibri" panose="020F0502020204030204" pitchFamily="34" charset="0"/>
            </a:endParaRPr>
          </a:p>
        </p:txBody>
      </p:sp>
      <p:pic>
        <p:nvPicPr>
          <p:cNvPr id="220" name="Google Shape;220;gb19cf3f96a_0_14"/>
          <p:cNvPicPr preferRelativeResize="0"/>
          <p:nvPr/>
        </p:nvPicPr>
        <p:blipFill>
          <a:blip r:embed="rId3">
            <a:alphaModFix/>
          </a:blip>
          <a:stretch>
            <a:fillRect/>
          </a:stretch>
        </p:blipFill>
        <p:spPr>
          <a:xfrm>
            <a:off x="364270" y="2319450"/>
            <a:ext cx="4905599" cy="3377101"/>
          </a:xfrm>
          <a:prstGeom prst="rect">
            <a:avLst/>
          </a:prstGeom>
          <a:noFill/>
          <a:ln>
            <a:noFill/>
          </a:ln>
        </p:spPr>
      </p:pic>
      <p:sp>
        <p:nvSpPr>
          <p:cNvPr id="10" name="Google Shape;202;p12">
            <a:extLst>
              <a:ext uri="{FF2B5EF4-FFF2-40B4-BE49-F238E27FC236}">
                <a16:creationId xmlns:a16="http://schemas.microsoft.com/office/drawing/2014/main" id="{20859390-895B-4005-BF86-EB7FDC814745}"/>
              </a:ext>
            </a:extLst>
          </p:cNvPr>
          <p:cNvSpPr txBox="1">
            <a:spLocks/>
          </p:cNvSpPr>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4400" b="1" dirty="0">
                <a:solidFill>
                  <a:srgbClr val="262626"/>
                </a:solidFill>
                <a:latin typeface="Calibri" panose="020F0502020204030204" pitchFamily="34" charset="0"/>
                <a:ea typeface="Gisha"/>
                <a:cs typeface="Calibri" panose="020F0502020204030204" pitchFamily="34" charset="0"/>
                <a:sym typeface="Gisha"/>
              </a:rPr>
              <a:t>הדגמת הטכניקה - המשך</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gb19cf3f96a_0_29"/>
          <p:cNvSpPr txBox="1">
            <a:spLocks noGrp="1"/>
          </p:cNvSpPr>
          <p:nvPr>
            <p:ph type="body" idx="1"/>
          </p:nvPr>
        </p:nvSpPr>
        <p:spPr>
          <a:xfrm flipH="1">
            <a:off x="4765402" y="2033601"/>
            <a:ext cx="7084557" cy="3634500"/>
          </a:xfrm>
          <a:prstGeom prst="rect">
            <a:avLst/>
          </a:prstGeom>
          <a:noFill/>
          <a:ln>
            <a:noFill/>
          </a:ln>
        </p:spPr>
        <p:txBody>
          <a:bodyPr spcFirstLastPara="1" wrap="square" lIns="91425" tIns="45700" rIns="91425" bIns="45700" anchor="ctr" anchorCtr="0">
            <a:noAutofit/>
          </a:bodyPr>
          <a:lstStyle/>
          <a:p>
            <a:pPr marL="457200" marR="0" lvl="0" indent="0" algn="r">
              <a:lnSpc>
                <a:spcPct val="110000"/>
              </a:lnSpc>
              <a:spcBef>
                <a:spcPts val="1200"/>
              </a:spcBef>
              <a:spcAft>
                <a:spcPts val="0"/>
              </a:spcAft>
              <a:buNone/>
            </a:pPr>
            <a:r>
              <a:rPr lang="en-US" sz="2000" dirty="0" err="1">
                <a:solidFill>
                  <a:schemeClr val="dk1"/>
                </a:solidFill>
                <a:latin typeface="Calibri" panose="020F0502020204030204" pitchFamily="34" charset="0"/>
                <a:cs typeface="Calibri" panose="020F0502020204030204" pitchFamily="34" charset="0"/>
              </a:rPr>
              <a:t>באיור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מתוארת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סדרת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נתונים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אזור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חם</a:t>
            </a:r>
            <a:endParaRPr sz="2000" dirty="0">
              <a:solidFill>
                <a:schemeClr val="dk1"/>
              </a:solidFill>
              <a:latin typeface="Calibri" panose="020F0502020204030204" pitchFamily="34" charset="0"/>
              <a:cs typeface="Calibri" panose="020F0502020204030204" pitchFamily="34" charset="0"/>
            </a:endParaRPr>
          </a:p>
          <a:p>
            <a:pPr marL="457200" marR="0" lvl="0" indent="0" algn="r">
              <a:lnSpc>
                <a:spcPct val="110000"/>
              </a:lnSpc>
              <a:spcBef>
                <a:spcPts val="0"/>
              </a:spcBef>
              <a:spcAft>
                <a:spcPts val="0"/>
              </a:spcAft>
              <a:buNone/>
            </a:pPr>
            <a:r>
              <a:rPr lang="en-US" sz="2000" dirty="0" err="1">
                <a:solidFill>
                  <a:schemeClr val="dk1"/>
                </a:solidFill>
                <a:latin typeface="Calibri" panose="020F0502020204030204" pitchFamily="34" charset="0"/>
                <a:cs typeface="Calibri" panose="020F0502020204030204" pitchFamily="34" charset="0"/>
              </a:rPr>
              <a:t>בעמודה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הימנית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נכתב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התאריך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באחרון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נבדק</a:t>
            </a:r>
            <a:endParaRPr sz="2000" dirty="0">
              <a:solidFill>
                <a:schemeClr val="dk1"/>
              </a:solidFill>
              <a:latin typeface="Calibri" panose="020F0502020204030204" pitchFamily="34" charset="0"/>
              <a:cs typeface="Calibri" panose="020F0502020204030204" pitchFamily="34" charset="0"/>
            </a:endParaRPr>
          </a:p>
          <a:p>
            <a:pPr marL="457200" marR="0" lvl="0" indent="0" algn="r">
              <a:lnSpc>
                <a:spcPct val="110000"/>
              </a:lnSpc>
              <a:spcBef>
                <a:spcPts val="0"/>
              </a:spcBef>
              <a:spcAft>
                <a:spcPts val="0"/>
              </a:spcAft>
              <a:buNone/>
            </a:pPr>
            <a:r>
              <a:rPr lang="en-US" sz="2000" dirty="0" err="1">
                <a:solidFill>
                  <a:schemeClr val="dk1"/>
                </a:solidFill>
                <a:latin typeface="Calibri" panose="020F0502020204030204" pitchFamily="34" charset="0"/>
                <a:cs typeface="Calibri" panose="020F0502020204030204" pitchFamily="34" charset="0"/>
              </a:rPr>
              <a:t>בעמודה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האמצעית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הפרמטר</a:t>
            </a:r>
            <a:r>
              <a:rPr lang="en-US" sz="2000" dirty="0">
                <a:solidFill>
                  <a:schemeClr val="dk1"/>
                </a:solidFill>
                <a:latin typeface="Calibri" panose="020F0502020204030204" pitchFamily="34" charset="0"/>
                <a:cs typeface="Calibri" panose="020F0502020204030204" pitchFamily="34" charset="0"/>
              </a:rPr>
              <a:t> </a:t>
            </a:r>
            <a:r>
              <a:rPr lang="he-IL" sz="2000" dirty="0">
                <a:solidFill>
                  <a:schemeClr val="dk1"/>
                </a:solidFill>
                <a:latin typeface="Calibri" panose="020F0502020204030204" pitchFamily="34" charset="0"/>
                <a:cs typeface="Calibri" panose="020F0502020204030204" pitchFamily="34" charset="0"/>
              </a:rPr>
              <a:t>(</a:t>
            </a:r>
            <a:r>
              <a:rPr lang="en-US" sz="2000" dirty="0" err="1">
                <a:solidFill>
                  <a:schemeClr val="dk1"/>
                </a:solidFill>
                <a:latin typeface="Calibri" panose="020F0502020204030204" pitchFamily="34" charset="0"/>
                <a:cs typeface="Calibri" panose="020F0502020204030204" pitchFamily="34" charset="0"/>
              </a:rPr>
              <a:t>כלומר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התוצאה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מתוך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האבחנה</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p:txBody>
      </p:sp>
      <p:pic>
        <p:nvPicPr>
          <p:cNvPr id="228" name="Google Shape;228;gb19cf3f96a_0_29"/>
          <p:cNvPicPr preferRelativeResize="0"/>
          <p:nvPr/>
        </p:nvPicPr>
        <p:blipFill>
          <a:blip r:embed="rId3">
            <a:alphaModFix/>
          </a:blip>
          <a:stretch>
            <a:fillRect/>
          </a:stretch>
        </p:blipFill>
        <p:spPr>
          <a:xfrm>
            <a:off x="939861" y="1119201"/>
            <a:ext cx="3456425" cy="5009076"/>
          </a:xfrm>
          <a:prstGeom prst="rect">
            <a:avLst/>
          </a:prstGeom>
          <a:noFill/>
          <a:ln>
            <a:noFill/>
          </a:ln>
        </p:spPr>
      </p:pic>
      <p:sp>
        <p:nvSpPr>
          <p:cNvPr id="8" name="Google Shape;202;p12">
            <a:extLst>
              <a:ext uri="{FF2B5EF4-FFF2-40B4-BE49-F238E27FC236}">
                <a16:creationId xmlns:a16="http://schemas.microsoft.com/office/drawing/2014/main" id="{15D967FB-D1FC-4121-B4A0-163198CCAEFE}"/>
              </a:ext>
            </a:extLst>
          </p:cNvPr>
          <p:cNvSpPr txBox="1">
            <a:spLocks/>
          </p:cNvSpPr>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4400" b="1" dirty="0">
                <a:solidFill>
                  <a:srgbClr val="262626"/>
                </a:solidFill>
                <a:latin typeface="Calibri" panose="020F0502020204030204" pitchFamily="34" charset="0"/>
                <a:ea typeface="Gisha"/>
                <a:cs typeface="Calibri" panose="020F0502020204030204" pitchFamily="34" charset="0"/>
                <a:sym typeface="Gisha"/>
              </a:rPr>
              <a:t>הדגמת הטכניקה - המשך</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4" name="Google Shape;136;p5">
            <a:extLst>
              <a:ext uri="{FF2B5EF4-FFF2-40B4-BE49-F238E27FC236}">
                <a16:creationId xmlns:a16="http://schemas.microsoft.com/office/drawing/2014/main" id="{3C754FF9-1F5E-4EDF-9D7A-3F8E76DBF562}"/>
              </a:ext>
            </a:extLst>
          </p:cNvPr>
          <p:cNvSpPr/>
          <p:nvPr/>
        </p:nvSpPr>
        <p:spPr>
          <a:xfrm>
            <a:off x="4862596" y="6028769"/>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he-IL" sz="32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Libre Franklin"/>
              </a:rPr>
              <a:t>חן</a:t>
            </a:r>
            <a:endParaRPr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Google Shape;137;p5">
            <a:extLst>
              <a:ext uri="{FF2B5EF4-FFF2-40B4-BE49-F238E27FC236}">
                <a16:creationId xmlns:a16="http://schemas.microsoft.com/office/drawing/2014/main" id="{038099A1-A3DD-4F6B-A4BE-FE788499A9E3}"/>
              </a:ext>
            </a:extLst>
          </p:cNvPr>
          <p:cNvSpPr txBox="1"/>
          <p:nvPr/>
        </p:nvSpPr>
        <p:spPr>
          <a:xfrm>
            <a:off x="810227" y="142200"/>
            <a:ext cx="10222178" cy="2100900"/>
          </a:xfrm>
          <a:prstGeom prst="rect">
            <a:avLst/>
          </a:prstGeom>
          <a:noFill/>
          <a:ln>
            <a:noFill/>
          </a:ln>
        </p:spPr>
        <p:txBody>
          <a:bodyPr spcFirstLastPara="1" wrap="square" lIns="91425" tIns="91425" rIns="91425" bIns="91425" anchor="t" anchorCtr="0">
            <a:noAutofit/>
          </a:bodyPr>
          <a:lstStyle/>
          <a:p>
            <a:pPr lvl="0" algn="ctr">
              <a:spcBef>
                <a:spcPts val="320"/>
              </a:spcBef>
              <a:buSzPts val="1100"/>
              <a:defRPr/>
            </a:pPr>
            <a:r>
              <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פיתוח מודלים מבוססי למידת מכונה אשר עוזרים למנהלי תשתית לקבל החלטות באשר לתחזוקת מערכת הרכבות</a:t>
            </a:r>
          </a:p>
          <a:p>
            <a:pPr lvl="0" algn="ctr">
              <a:spcBef>
                <a:spcPts val="600"/>
              </a:spcBef>
              <a:spcAft>
                <a:spcPts val="600"/>
              </a:spcAft>
              <a:buClr>
                <a:srgbClr val="1CADE4"/>
              </a:buClr>
              <a:buSzPts val="1472"/>
              <a:defRPr/>
            </a:pPr>
            <a:endPar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lvl="0" algn="ctr" rtl="1">
              <a:defRPr/>
            </a:pPr>
            <a:endPar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endParaRPr>
          </a:p>
        </p:txBody>
      </p:sp>
      <p:sp>
        <p:nvSpPr>
          <p:cNvPr id="6" name="Google Shape;136;p5">
            <a:extLst>
              <a:ext uri="{FF2B5EF4-FFF2-40B4-BE49-F238E27FC236}">
                <a16:creationId xmlns:a16="http://schemas.microsoft.com/office/drawing/2014/main" id="{9F77FCC2-DAAB-4B94-A5DA-0E6E2C390800}"/>
              </a:ext>
            </a:extLst>
          </p:cNvPr>
          <p:cNvSpPr/>
          <p:nvPr/>
        </p:nvSpPr>
        <p:spPr>
          <a:xfrm>
            <a:off x="4862596" y="5995470"/>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he-IL" sz="32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Libre Franklin"/>
              </a:rPr>
              <a:t>חן</a:t>
            </a:r>
            <a:endParaRPr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Google Shape;137;p5">
            <a:extLst>
              <a:ext uri="{FF2B5EF4-FFF2-40B4-BE49-F238E27FC236}">
                <a16:creationId xmlns:a16="http://schemas.microsoft.com/office/drawing/2014/main" id="{0939ED43-3974-403D-8FC5-36CC66FB462B}"/>
              </a:ext>
            </a:extLst>
          </p:cNvPr>
          <p:cNvSpPr txBox="1"/>
          <p:nvPr/>
        </p:nvSpPr>
        <p:spPr>
          <a:xfrm>
            <a:off x="810227" y="108901"/>
            <a:ext cx="10222178" cy="2100900"/>
          </a:xfrm>
          <a:prstGeom prst="rect">
            <a:avLst/>
          </a:prstGeom>
          <a:noFill/>
          <a:ln>
            <a:noFill/>
          </a:ln>
        </p:spPr>
        <p:txBody>
          <a:bodyPr spcFirstLastPara="1" wrap="square" lIns="91425" tIns="91425" rIns="91425" bIns="91425" anchor="t" anchorCtr="0">
            <a:noAutofit/>
          </a:bodyPr>
          <a:lstStyle/>
          <a:p>
            <a:pPr lvl="0" algn="ctr">
              <a:spcBef>
                <a:spcPts val="320"/>
              </a:spcBef>
              <a:buSzPts val="1100"/>
              <a:defRPr/>
            </a:pPr>
            <a:r>
              <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פיתוח מודלים מבוססי למידת מכונה אשר עוזרים למנהלי תשתית לקבל החלטות באשר לתחזוקת מערכת הרכבות</a:t>
            </a:r>
          </a:p>
          <a:p>
            <a:pPr lvl="0" algn="ctr">
              <a:spcBef>
                <a:spcPts val="600"/>
              </a:spcBef>
              <a:spcAft>
                <a:spcPts val="600"/>
              </a:spcAft>
              <a:buClr>
                <a:srgbClr val="1CADE4"/>
              </a:buClr>
              <a:buSzPts val="1472"/>
              <a:defRPr/>
            </a:pPr>
            <a:endPar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lvl="0" algn="ctr" rtl="1">
              <a:defRPr/>
            </a:pPr>
            <a:endParaRPr lang="he-IL" sz="4800" b="1" dirty="0">
              <a:ln w="19050">
                <a:solidFill>
                  <a:schemeClr val="tx1"/>
                </a:solidFill>
              </a:ln>
              <a:solidFill>
                <a:schemeClr val="bg1"/>
              </a:solidFill>
              <a:latin typeface="Calibri" panose="020F0502020204030204" pitchFamily="34" charset="0"/>
              <a:ea typeface="Tahoma"/>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b227a06492_0_21"/>
          <p:cNvSpPr txBox="1">
            <a:spLocks noGrp="1"/>
          </p:cNvSpPr>
          <p:nvPr>
            <p:ph type="title"/>
          </p:nvPr>
        </p:nvSpPr>
        <p:spPr>
          <a:xfrm flipH="1">
            <a:off x="581300" y="702152"/>
            <a:ext cx="11029500" cy="807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4400" b="1" dirty="0" err="1">
                <a:solidFill>
                  <a:srgbClr val="262626"/>
                </a:solidFill>
                <a:latin typeface="Calibri" panose="020F0502020204030204" pitchFamily="34" charset="0"/>
                <a:cs typeface="Calibri" panose="020F0502020204030204" pitchFamily="34" charset="0"/>
                <a:sym typeface="Arial"/>
              </a:rPr>
              <a:t>הגדרת</a:t>
            </a:r>
            <a:r>
              <a:rPr lang="en-US" sz="4400" b="1" dirty="0">
                <a:solidFill>
                  <a:srgbClr val="262626"/>
                </a:solidFill>
                <a:latin typeface="Calibri" panose="020F0502020204030204" pitchFamily="34" charset="0"/>
                <a:cs typeface="Calibri" panose="020F0502020204030204" pitchFamily="34" charset="0"/>
                <a:sym typeface="Arial"/>
              </a:rPr>
              <a:t> </a:t>
            </a:r>
            <a:r>
              <a:rPr lang="en-US" sz="4400" b="1" dirty="0" err="1">
                <a:solidFill>
                  <a:srgbClr val="262626"/>
                </a:solidFill>
                <a:latin typeface="Calibri" panose="020F0502020204030204" pitchFamily="34" charset="0"/>
                <a:cs typeface="Calibri" panose="020F0502020204030204" pitchFamily="34" charset="0"/>
                <a:sym typeface="Arial"/>
              </a:rPr>
              <a:t>הבעיה</a:t>
            </a:r>
            <a:endParaRPr sz="4400" b="1" dirty="0">
              <a:solidFill>
                <a:srgbClr val="262626"/>
              </a:solidFill>
              <a:latin typeface="Calibri" panose="020F0502020204030204" pitchFamily="34" charset="0"/>
              <a:cs typeface="Calibri" panose="020F0502020204030204" pitchFamily="34" charset="0"/>
            </a:endParaRPr>
          </a:p>
        </p:txBody>
      </p:sp>
      <p:sp>
        <p:nvSpPr>
          <p:cNvPr id="243" name="Google Shape;243;gb227a06492_0_21"/>
          <p:cNvSpPr txBox="1">
            <a:spLocks noGrp="1"/>
          </p:cNvSpPr>
          <p:nvPr>
            <p:ph type="body" idx="1"/>
          </p:nvPr>
        </p:nvSpPr>
        <p:spPr>
          <a:xfrm flipH="1">
            <a:off x="581300" y="1957389"/>
            <a:ext cx="11029500" cy="4017900"/>
          </a:xfrm>
          <a:prstGeom prst="rect">
            <a:avLst/>
          </a:prstGeom>
        </p:spPr>
        <p:txBody>
          <a:bodyPr spcFirstLastPara="1" wrap="square" lIns="91425" tIns="45700" rIns="91425" bIns="45700" anchor="ctr" anchorCtr="0">
            <a:noAutofit/>
          </a:bodyPr>
          <a:lstStyle/>
          <a:p>
            <a:pPr marL="0" lvl="0" indent="0" rtl="1">
              <a:lnSpc>
                <a:spcPct val="90000"/>
              </a:lnSpc>
              <a:spcBef>
                <a:spcPts val="1000"/>
              </a:spcBef>
              <a:spcAft>
                <a:spcPts val="0"/>
              </a:spcAft>
              <a:buClr>
                <a:schemeClr val="dk1"/>
              </a:buClr>
              <a:buSzPts val="1100"/>
              <a:buFont typeface="Arial"/>
              <a:buNone/>
            </a:pPr>
            <a:r>
              <a:rPr lang="en-US" sz="2400" dirty="0" err="1">
                <a:solidFill>
                  <a:schemeClr val="dk1"/>
                </a:solidFill>
                <a:latin typeface="Calibri" panose="020F0502020204030204" pitchFamily="34" charset="0"/>
                <a:cs typeface="Calibri" panose="020F0502020204030204" pitchFamily="34" charset="0"/>
                <a:sym typeface="Arial"/>
              </a:rPr>
              <a:t>הרכבת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היא</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כלי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התחבורה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השני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הכי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שצומח</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במהירות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וכל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שנה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מתפתח</a:t>
            </a:r>
            <a:r>
              <a:rPr lang="en-US" sz="2400" dirty="0">
                <a:solidFill>
                  <a:schemeClr val="dk1"/>
                </a:solidFill>
                <a:latin typeface="Calibri" panose="020F0502020204030204" pitchFamily="34" charset="0"/>
                <a:cs typeface="Calibri" panose="020F0502020204030204" pitchFamily="34" charset="0"/>
                <a:sym typeface="Arial"/>
              </a:rPr>
              <a:t> ב1.5%. </a:t>
            </a:r>
            <a:r>
              <a:rPr lang="en-US" sz="2400" dirty="0" err="1">
                <a:solidFill>
                  <a:schemeClr val="dk1"/>
                </a:solidFill>
                <a:latin typeface="Calibri" panose="020F0502020204030204" pitchFamily="34" charset="0"/>
                <a:cs typeface="Calibri" panose="020F0502020204030204" pitchFamily="34" charset="0"/>
                <a:sym typeface="Arial"/>
              </a:rPr>
              <a:t>הרכבות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עמוסות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יותר</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ודורשות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תחזוקה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שוטפת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מנהלי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התשתית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צריכים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לקבל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החלטות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תחזוקת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המערכת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ופתרון</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הבעיות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תוך</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כדי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עמידה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ביעדים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עלות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אופטימלית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והשארת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הרשת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זמינה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באופן</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מסורתי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אופן</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קבלת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ההחלטות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תחזוקת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המערכת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נובע</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מפסקי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דין</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מומחים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אשר</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מצאו</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כשלים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במערכת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וכתוצאה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מכך</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זה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מוביל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זמני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טיפול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ארוכים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יותר</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המערכות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עלויות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גבוהות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טיפולים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עומסים</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על</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הרשתות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שנותרו</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בפעילות</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ופגיעה</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במשתמשי</a:t>
            </a:r>
            <a:r>
              <a:rPr lang="en-US" sz="2400" dirty="0">
                <a:solidFill>
                  <a:schemeClr val="dk1"/>
                </a:solidFill>
                <a:latin typeface="Calibri" panose="020F0502020204030204" pitchFamily="34" charset="0"/>
                <a:cs typeface="Calibri" panose="020F0502020204030204" pitchFamily="34" charset="0"/>
                <a:sym typeface="Arial"/>
              </a:rPr>
              <a:t> </a:t>
            </a:r>
            <a:r>
              <a:rPr lang="en-US" sz="2400" dirty="0" err="1">
                <a:solidFill>
                  <a:schemeClr val="dk1"/>
                </a:solidFill>
                <a:latin typeface="Calibri" panose="020F0502020204030204" pitchFamily="34" charset="0"/>
                <a:cs typeface="Calibri" panose="020F0502020204030204" pitchFamily="34" charset="0"/>
                <a:sym typeface="Arial"/>
              </a:rPr>
              <a:t>הרכב</a:t>
            </a:r>
            <a:r>
              <a:rPr lang="he-IL" sz="2400" dirty="0">
                <a:solidFill>
                  <a:schemeClr val="dk1"/>
                </a:solidFill>
                <a:latin typeface="Calibri" panose="020F0502020204030204" pitchFamily="34" charset="0"/>
                <a:cs typeface="Calibri" panose="020F0502020204030204" pitchFamily="34" charset="0"/>
                <a:sym typeface="Arial"/>
              </a:rPr>
              <a:t>ת.</a:t>
            </a:r>
            <a:endParaRPr sz="4000" dirty="0">
              <a:solidFill>
                <a:schemeClr val="dk1"/>
              </a:solidFill>
              <a:latin typeface="Calibri" panose="020F0502020204030204" pitchFamily="34" charset="0"/>
              <a:ea typeface="Arial"/>
              <a:cs typeface="Calibri" panose="020F0502020204030204" pitchFamily="34" charset="0"/>
              <a:sym typeface="Arial"/>
            </a:endParaRPr>
          </a:p>
          <a:p>
            <a:pPr marL="0" lvl="0" indent="0" rtl="0">
              <a:spcBef>
                <a:spcPts val="340"/>
              </a:spcBef>
              <a:spcAft>
                <a:spcPts val="600"/>
              </a:spcAft>
              <a:buNone/>
            </a:pP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flipH="1">
            <a:off x="567457"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3600" b="1" dirty="0" err="1">
                <a:solidFill>
                  <a:srgbClr val="262626"/>
                </a:solidFill>
                <a:latin typeface="Calibri" panose="020F0502020204030204" pitchFamily="34" charset="0"/>
                <a:ea typeface="Gisha"/>
                <a:cs typeface="Calibri" panose="020F0502020204030204" pitchFamily="34" charset="0"/>
                <a:sym typeface="Gisha"/>
              </a:rPr>
              <a:t>הגדרה</a:t>
            </a:r>
            <a:r>
              <a:rPr lang="he-IL" sz="4000" b="1" dirty="0">
                <a:solidFill>
                  <a:srgbClr val="262626"/>
                </a:solidFill>
                <a:latin typeface="Calibri" panose="020F0502020204030204" pitchFamily="34" charset="0"/>
                <a:ea typeface="Gisha"/>
                <a:cs typeface="Calibri" panose="020F0502020204030204" pitchFamily="34" charset="0"/>
                <a:sym typeface="Gisha"/>
              </a:rPr>
              <a:t> - </a:t>
            </a:r>
            <a:r>
              <a:rPr lang="en-US" sz="4400" b="1" dirty="0" err="1">
                <a:solidFill>
                  <a:srgbClr val="262626"/>
                </a:solidFill>
                <a:latin typeface="Calibri" panose="020F0502020204030204" pitchFamily="34" charset="0"/>
                <a:ea typeface="Gisha"/>
                <a:cs typeface="Calibri" panose="020F0502020204030204" pitchFamily="34" charset="0"/>
                <a:sym typeface="Gisha"/>
              </a:rPr>
              <a:t>אחזקה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חזויה</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17" name="Google Shape;117;p2"/>
          <p:cNvSpPr txBox="1">
            <a:spLocks noGrp="1"/>
          </p:cNvSpPr>
          <p:nvPr>
            <p:ph type="body" idx="1"/>
          </p:nvPr>
        </p:nvSpPr>
        <p:spPr>
          <a:xfrm flipH="1">
            <a:off x="581192" y="1890290"/>
            <a:ext cx="11029615" cy="3634486"/>
          </a:xfrm>
          <a:prstGeom prst="rect">
            <a:avLst/>
          </a:prstGeom>
          <a:noFill/>
          <a:ln>
            <a:noFill/>
          </a:ln>
        </p:spPr>
        <p:txBody>
          <a:bodyPr spcFirstLastPara="1" wrap="square" lIns="91425" tIns="45700" rIns="91425" bIns="45700" anchor="ctr" anchorCtr="0">
            <a:normAutofit/>
          </a:bodyPr>
          <a:lstStyle/>
          <a:p>
            <a:pPr marL="0" marR="0" lvl="0" indent="0" algn="r" rtl="1">
              <a:lnSpc>
                <a:spcPct val="110000"/>
              </a:lnSpc>
              <a:spcBef>
                <a:spcPts val="0"/>
              </a:spcBef>
              <a:spcAft>
                <a:spcPts val="0"/>
              </a:spcAft>
              <a:buSzPts val="1840"/>
              <a:buNone/>
            </a:pPr>
            <a:r>
              <a:rPr lang="en-US" sz="2400" b="1" dirty="0" err="1">
                <a:solidFill>
                  <a:schemeClr val="dk1"/>
                </a:solidFill>
                <a:latin typeface="Calibri" panose="020F0502020204030204" pitchFamily="34" charset="0"/>
                <a:cs typeface="Calibri" panose="020F0502020204030204" pitchFamily="34" charset="0"/>
              </a:rPr>
              <a:t>אחזקה</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חזויה</a:t>
            </a:r>
            <a:r>
              <a:rPr lang="en-US" sz="2400" b="1" dirty="0">
                <a:solidFill>
                  <a:schemeClr val="dk1"/>
                </a:solidFill>
                <a:latin typeface="Calibri" panose="020F0502020204030204" pitchFamily="34" charset="0"/>
                <a:cs typeface="Calibri" panose="020F0502020204030204" pitchFamily="34" charset="0"/>
              </a:rPr>
              <a:t> (</a:t>
            </a:r>
            <a:r>
              <a:rPr lang="en-US" sz="2000" b="1" dirty="0">
                <a:solidFill>
                  <a:schemeClr val="dk1"/>
                </a:solidFill>
                <a:latin typeface="Calibri" panose="020F0502020204030204" pitchFamily="34" charset="0"/>
                <a:cs typeface="Calibri" panose="020F0502020204030204" pitchFamily="34" charset="0"/>
              </a:rPr>
              <a:t>Predictive maintenance)</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היא</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שיטה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המסייעת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לקבוע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מצבם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מערכות </a:t>
            </a:r>
            <a:r>
              <a:rPr lang="en-US" sz="2000" b="1" dirty="0" err="1">
                <a:solidFill>
                  <a:schemeClr val="dk1"/>
                </a:solidFill>
                <a:latin typeface="Calibri" panose="020F0502020204030204" pitchFamily="34" charset="0"/>
                <a:cs typeface="Calibri" panose="020F0502020204030204" pitchFamily="34" charset="0"/>
              </a:rPr>
              <a:t>או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ציוד</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מנת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לנבא</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מתי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יהיה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צורך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בפעולות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אשר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ימנעו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נזק</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שבר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בעתיד</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הדבר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מאפשר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תזמון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ותכנון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אפקטיבי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תחזוקה</a:t>
            </a:r>
            <a:r>
              <a:rPr lang="he-IL" sz="2000" b="1" dirty="0">
                <a:solidFill>
                  <a:schemeClr val="dk1"/>
                </a:solidFill>
                <a:latin typeface="Calibri" panose="020F0502020204030204" pitchFamily="34" charset="0"/>
                <a:cs typeface="Calibri" panose="020F0502020204030204" pitchFamily="34" charset="0"/>
              </a:rPr>
              <a:t>.</a:t>
            </a:r>
            <a:endParaRPr sz="1800" dirty="0">
              <a:latin typeface="Calibri" panose="020F0502020204030204" pitchFamily="34" charset="0"/>
              <a:cs typeface="Calibri" panose="020F0502020204030204" pitchFamily="34" charset="0"/>
            </a:endParaRPr>
          </a:p>
          <a:p>
            <a:pPr marL="0" marR="0" lvl="0" indent="0" algn="r" rtl="1">
              <a:lnSpc>
                <a:spcPct val="110000"/>
              </a:lnSpc>
              <a:spcBef>
                <a:spcPts val="960"/>
              </a:spcBef>
              <a:spcAft>
                <a:spcPts val="0"/>
              </a:spcAft>
              <a:buSzPts val="1656"/>
              <a:buNone/>
            </a:pPr>
            <a:r>
              <a:rPr lang="en-US" sz="2000" b="1" dirty="0" err="1">
                <a:solidFill>
                  <a:schemeClr val="dk1"/>
                </a:solidFill>
                <a:latin typeface="Calibri" panose="020F0502020204030204" pitchFamily="34" charset="0"/>
                <a:cs typeface="Calibri" panose="020F0502020204030204" pitchFamily="34" charset="0"/>
              </a:rPr>
              <a:t>שיטה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זו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מבוססת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ניטור</a:t>
            </a:r>
            <a:r>
              <a:rPr lang="en-US" sz="2000" b="1" dirty="0">
                <a:solidFill>
                  <a:schemeClr val="dk1"/>
                </a:solidFill>
                <a:latin typeface="Calibri" panose="020F0502020204030204" pitchFamily="34" charset="0"/>
                <a:cs typeface="Calibri" panose="020F0502020204030204" pitchFamily="34" charset="0"/>
              </a:rPr>
              <a:t>(monitoring) </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וחיזוי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מצב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המערכת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באמצעות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בדיקה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בחינה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הערכה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והשוואה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יחידת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ציוד</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ליכולת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תפקוד</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נדרשת</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תוך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שימוש</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באמצעים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טכנולוגיים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מתקדמים</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הממצאים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ומתן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הנחיות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בזמן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אמת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לטיפול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בציוד</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ומניעת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התפתחות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תקלות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לנזק</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המחייב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ביצוע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אחזקת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שבר</a:t>
            </a:r>
            <a:r>
              <a:rPr lang="en-US" sz="2000" b="1" dirty="0">
                <a:solidFill>
                  <a:schemeClr val="dk1"/>
                </a:solidFill>
                <a:latin typeface="Calibri" panose="020F0502020204030204" pitchFamily="34" charset="0"/>
                <a:cs typeface="Calibri" panose="020F0502020204030204" pitchFamily="34" charset="0"/>
              </a:rPr>
              <a:t>.</a:t>
            </a:r>
            <a:endParaRPr sz="1800" dirty="0">
              <a:latin typeface="Calibri" panose="020F0502020204030204" pitchFamily="34" charset="0"/>
              <a:cs typeface="Calibri" panose="020F0502020204030204" pitchFamily="34" charset="0"/>
            </a:endParaRPr>
          </a:p>
          <a:p>
            <a:pPr marL="0" marR="0" lvl="0" indent="0" algn="r" rtl="1">
              <a:lnSpc>
                <a:spcPct val="110000"/>
              </a:lnSpc>
              <a:spcBef>
                <a:spcPts val="960"/>
              </a:spcBef>
              <a:spcAft>
                <a:spcPts val="0"/>
              </a:spcAft>
              <a:buSzPts val="1656"/>
              <a:buNone/>
            </a:pPr>
            <a:r>
              <a:rPr lang="en-US" sz="2000" b="1" dirty="0" err="1">
                <a:solidFill>
                  <a:schemeClr val="dk1"/>
                </a:solidFill>
                <a:latin typeface="Calibri" panose="020F0502020204030204" pitchFamily="34" charset="0"/>
                <a:cs typeface="Calibri" panose="020F0502020204030204" pitchFamily="34" charset="0"/>
              </a:rPr>
              <a:t>רוב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בדיקות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חזויה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מתבצעות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בזמן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אמת</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ובכך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מצמצמים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שיבוש</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הפעולות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הרגילות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המערכ</a:t>
            </a:r>
            <a:r>
              <a:rPr lang="he-IL" sz="2000" b="1" dirty="0">
                <a:solidFill>
                  <a:schemeClr val="dk1"/>
                </a:solidFill>
                <a:latin typeface="Calibri" panose="020F0502020204030204" pitchFamily="34" charset="0"/>
                <a:cs typeface="Calibri" panose="020F0502020204030204" pitchFamily="34" charset="0"/>
              </a:rPr>
              <a:t>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ההחלטה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לביצוע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מתקבלת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על-פי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סטטיסטי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נאות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ולפי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אנליזה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ותכנון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מבוקר</a:t>
            </a:r>
            <a:r>
              <a:rPr lang="en-US" sz="2000" b="1" dirty="0">
                <a:solidFill>
                  <a:schemeClr val="dk1"/>
                </a:solidFill>
                <a:latin typeface="Calibri" panose="020F0502020204030204" pitchFamily="34" charset="0"/>
                <a:cs typeface="Calibri" panose="020F0502020204030204" pitchFamily="34" charset="0"/>
              </a:rPr>
              <a:t>.</a:t>
            </a:r>
            <a:endParaRPr sz="1800"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b227a06492_0_28"/>
          <p:cNvSpPr txBox="1">
            <a:spLocks noGrp="1"/>
          </p:cNvSpPr>
          <p:nvPr>
            <p:ph type="title"/>
          </p:nvPr>
        </p:nvSpPr>
        <p:spPr>
          <a:xfrm flipH="1">
            <a:off x="469508" y="366731"/>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3F3F3F"/>
              </a:buClr>
              <a:buSzPts val="2800"/>
              <a:buFont typeface="Tahoma"/>
              <a:buNone/>
            </a:pP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טכניקה</a:t>
            </a: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לפתרון</a:t>
            </a:r>
            <a:endParaRPr sz="4000" b="1" dirty="0">
              <a:solidFill>
                <a:srgbClr val="262626"/>
              </a:solidFill>
              <a:latin typeface="Calibri" panose="020F0502020204030204" pitchFamily="34" charset="0"/>
              <a:cs typeface="Calibri" panose="020F0502020204030204" pitchFamily="34" charset="0"/>
            </a:endParaRPr>
          </a:p>
        </p:txBody>
      </p:sp>
      <p:sp>
        <p:nvSpPr>
          <p:cNvPr id="250" name="Google Shape;250;gb227a06492_0_28"/>
          <p:cNvSpPr txBox="1">
            <a:spLocks noGrp="1"/>
          </p:cNvSpPr>
          <p:nvPr>
            <p:ph type="body" idx="1"/>
          </p:nvPr>
        </p:nvSpPr>
        <p:spPr>
          <a:xfrm flipH="1">
            <a:off x="581308" y="1808252"/>
            <a:ext cx="11029500" cy="4167111"/>
          </a:xfrm>
          <a:prstGeom prst="rect">
            <a:avLst/>
          </a:prstGeom>
        </p:spPr>
        <p:txBody>
          <a:bodyPr spcFirstLastPara="1" wrap="square" lIns="91425" tIns="45700" rIns="91425" bIns="45700" anchor="ctr" anchorCtr="0">
            <a:noAutofit/>
          </a:bodyPr>
          <a:lstStyle/>
          <a:p>
            <a:pPr marL="0" lvl="0" indent="0" algn="r" rtl="1">
              <a:lnSpc>
                <a:spcPct val="90000"/>
              </a:lnSpc>
              <a:spcBef>
                <a:spcPts val="1000"/>
              </a:spcBef>
              <a:spcAft>
                <a:spcPts val="0"/>
              </a:spcAft>
              <a:buClr>
                <a:schemeClr val="dk1"/>
              </a:buClr>
              <a:buSzPts val="1100"/>
              <a:buFont typeface="Arial"/>
              <a:buNone/>
            </a:pPr>
            <a:r>
              <a:rPr lang="en-US" sz="2400" dirty="0" err="1">
                <a:solidFill>
                  <a:schemeClr val="dk1"/>
                </a:solidFill>
                <a:latin typeface="Calibri" panose="020F0502020204030204" pitchFamily="34" charset="0"/>
                <a:ea typeface="Arial"/>
                <a:cs typeface="Calibri" panose="020F0502020204030204" pitchFamily="34" charset="0"/>
                <a:sym typeface="Arial"/>
              </a:rPr>
              <a:t>הפתרון</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המוצע</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במאמר</a:t>
            </a:r>
            <a:r>
              <a:rPr lang="en-US" sz="2400" dirty="0">
                <a:solidFill>
                  <a:schemeClr val="dk1"/>
                </a:solidFill>
                <a:latin typeface="Calibri" panose="020F0502020204030204" pitchFamily="34" charset="0"/>
                <a:ea typeface="Arial"/>
                <a:cs typeface="Calibri" panose="020F0502020204030204" pitchFamily="34" charset="0"/>
                <a:sym typeface="Arial"/>
              </a:rPr>
              <a:t> הוא </a:t>
            </a:r>
            <a:r>
              <a:rPr lang="en-US" sz="2400" dirty="0" err="1">
                <a:solidFill>
                  <a:schemeClr val="dk1"/>
                </a:solidFill>
                <a:latin typeface="Calibri" panose="020F0502020204030204" pitchFamily="34" charset="0"/>
                <a:ea typeface="Arial"/>
                <a:cs typeface="Calibri" panose="020F0502020204030204" pitchFamily="34" charset="0"/>
                <a:sym typeface="Arial"/>
              </a:rPr>
              <a:t>פיתוח</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מודלים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מבוססי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למידת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מכונה</a:t>
            </a:r>
            <a:r>
              <a:rPr lang="en-US" sz="2400" dirty="0">
                <a:solidFill>
                  <a:schemeClr val="dk1"/>
                </a:solidFill>
                <a:latin typeface="Calibri" panose="020F0502020204030204" pitchFamily="34" charset="0"/>
                <a:ea typeface="Calibri"/>
                <a:cs typeface="Calibri" panose="020F0502020204030204" pitchFamily="34" charset="0"/>
                <a:sym typeface="Calibri"/>
              </a:rPr>
              <a:t>(ml)  </a:t>
            </a:r>
            <a:r>
              <a:rPr lang="en-US" sz="2400" dirty="0" err="1">
                <a:solidFill>
                  <a:schemeClr val="dk1"/>
                </a:solidFill>
                <a:latin typeface="Calibri" panose="020F0502020204030204" pitchFamily="34" charset="0"/>
                <a:ea typeface="Calibri"/>
                <a:cs typeface="Calibri" panose="020F0502020204030204" pitchFamily="34" charset="0"/>
                <a:sym typeface="Calibri"/>
              </a:rPr>
              <a:t>אשר</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ינבאו</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את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תחזוקת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מערכת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הרכבות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וכולל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בתוכו</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כמה</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שלבים</a:t>
            </a:r>
            <a:r>
              <a:rPr lang="en-US" sz="2400" dirty="0">
                <a:solidFill>
                  <a:schemeClr val="dk1"/>
                </a:solidFill>
                <a:latin typeface="Calibri" panose="020F0502020204030204" pitchFamily="34" charset="0"/>
                <a:ea typeface="Arial"/>
                <a:cs typeface="Calibri" panose="020F0502020204030204" pitchFamily="34" charset="0"/>
                <a:sym typeface="Arial"/>
              </a:rPr>
              <a:t>-</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indent="0">
              <a:lnSpc>
                <a:spcPct val="90000"/>
              </a:lnSpc>
              <a:spcBef>
                <a:spcPts val="1000"/>
              </a:spcBef>
              <a:buClr>
                <a:schemeClr val="dk1"/>
              </a:buClr>
              <a:buSzPts val="1100"/>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רישום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נתוני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עבר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ומידע</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עדכני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אודות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הרכיבים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הכולל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בתוכו</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מעבר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ויזואלי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מומחים</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indent="0">
              <a:lnSpc>
                <a:spcPct val="90000"/>
              </a:lnSpc>
              <a:spcBef>
                <a:spcPts val="1000"/>
              </a:spcBef>
              <a:buClr>
                <a:schemeClr val="dk1"/>
              </a:buClr>
              <a:buSzPts val="1100"/>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בדיקת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היסטוריית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תחזוקה</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אותם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רכיבים</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indent="0">
              <a:lnSpc>
                <a:spcPct val="90000"/>
              </a:lnSpc>
              <a:spcBef>
                <a:spcPts val="1000"/>
              </a:spcBef>
              <a:buClr>
                <a:schemeClr val="dk1"/>
              </a:buClr>
              <a:buSzPts val="1100"/>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מעבר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הזמנות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עבודה</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אותם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רכיבים</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indent="0">
              <a:lnSpc>
                <a:spcPct val="90000"/>
              </a:lnSpc>
              <a:spcBef>
                <a:spcPts val="1000"/>
              </a:spcBef>
              <a:buClr>
                <a:schemeClr val="dk1"/>
              </a:buClr>
              <a:buSzPts val="1100"/>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ניקוי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נתונים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בסיסי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he-IL" sz="2400" dirty="0">
                <a:solidFill>
                  <a:schemeClr val="dk1"/>
                </a:solidFill>
                <a:latin typeface="Calibri" panose="020F0502020204030204" pitchFamily="34" charset="0"/>
                <a:ea typeface="Arial"/>
                <a:cs typeface="Calibri" panose="020F0502020204030204" pitchFamily="34" charset="0"/>
                <a:sym typeface="Arial"/>
              </a:rPr>
              <a:t>(תחזוקת קוד)</a:t>
            </a:r>
          </a:p>
          <a:p>
            <a:pPr marL="0" indent="0">
              <a:lnSpc>
                <a:spcPct val="90000"/>
              </a:lnSpc>
              <a:spcBef>
                <a:spcPts val="1000"/>
              </a:spcBef>
              <a:buClr>
                <a:schemeClr val="dk1"/>
              </a:buClr>
              <a:buSzPts val="1100"/>
              <a:buNone/>
            </a:pPr>
            <a:endParaRPr sz="24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0">
              <a:spcBef>
                <a:spcPts val="340"/>
              </a:spcBef>
              <a:spcAft>
                <a:spcPts val="600"/>
              </a:spcAft>
              <a:buNone/>
            </a:pPr>
            <a:endParaRPr sz="1600"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b227a06492_0_35"/>
          <p:cNvSpPr txBox="1">
            <a:spLocks noGrp="1"/>
          </p:cNvSpPr>
          <p:nvPr>
            <p:ph type="body" idx="1"/>
          </p:nvPr>
        </p:nvSpPr>
        <p:spPr>
          <a:xfrm flipH="1">
            <a:off x="581300" y="1323153"/>
            <a:ext cx="11029500" cy="4652100"/>
          </a:xfrm>
          <a:prstGeom prst="rect">
            <a:avLst/>
          </a:prstGeom>
        </p:spPr>
        <p:txBody>
          <a:bodyPr spcFirstLastPara="1" wrap="square" lIns="91425" tIns="45700" rIns="91425" bIns="45700" anchor="ctr" anchorCtr="0">
            <a:noAutofit/>
          </a:bodyPr>
          <a:lstStyle/>
          <a:p>
            <a:pPr marL="0" lvl="0" indent="0" algn="r" rtl="1">
              <a:lnSpc>
                <a:spcPct val="90000"/>
              </a:lnSpc>
              <a:spcBef>
                <a:spcPts val="1000"/>
              </a:spcBef>
              <a:spcAft>
                <a:spcPts val="0"/>
              </a:spcAft>
              <a:buClr>
                <a:schemeClr val="dk1"/>
              </a:buClr>
              <a:buSzPts val="1100"/>
              <a:buFont typeface="Arial"/>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שימוש</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באלגוריתמים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מבוססי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עצים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כגון</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עץ</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החלטה</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a:solidFill>
                  <a:schemeClr val="dk1"/>
                </a:solidFill>
                <a:latin typeface="Calibri" panose="020F0502020204030204" pitchFamily="34" charset="0"/>
                <a:ea typeface="Calibri"/>
                <a:cs typeface="Calibri" panose="020F0502020204030204" pitchFamily="34" charset="0"/>
                <a:sym typeface="Calibri"/>
              </a:rPr>
              <a:t>(decision tree), </a:t>
            </a:r>
            <a:r>
              <a:rPr lang="en-US" sz="2400" dirty="0" err="1">
                <a:solidFill>
                  <a:schemeClr val="dk1"/>
                </a:solidFill>
                <a:latin typeface="Calibri" panose="020F0502020204030204" pitchFamily="34" charset="0"/>
                <a:ea typeface="Calibri"/>
                <a:cs typeface="Calibri" panose="020F0502020204030204" pitchFamily="34" charset="0"/>
                <a:sym typeface="Calibri"/>
              </a:rPr>
              <a:t>יער</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אקראי</a:t>
            </a:r>
            <a:r>
              <a:rPr lang="en-US" sz="2400" dirty="0">
                <a:solidFill>
                  <a:schemeClr val="dk1"/>
                </a:solidFill>
                <a:latin typeface="Calibri" panose="020F0502020204030204" pitchFamily="34" charset="0"/>
                <a:ea typeface="Calibri"/>
                <a:cs typeface="Calibri" panose="020F0502020204030204" pitchFamily="34" charset="0"/>
                <a:sym typeface="Calibri"/>
              </a:rPr>
              <a:t> random forest, </a:t>
            </a:r>
            <a:r>
              <a:rPr lang="en-US" sz="2400" dirty="0" err="1">
                <a:solidFill>
                  <a:schemeClr val="dk1"/>
                </a:solidFill>
                <a:latin typeface="Calibri" panose="020F0502020204030204" pitchFamily="34" charset="0"/>
                <a:ea typeface="Calibri"/>
                <a:cs typeface="Calibri" panose="020F0502020204030204" pitchFamily="34" charset="0"/>
                <a:sym typeface="Calibri"/>
              </a:rPr>
              <a:t>עץ</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שהועבר</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לשיפוע</a:t>
            </a:r>
            <a:r>
              <a:rPr lang="en-US" sz="2400" dirty="0">
                <a:solidFill>
                  <a:schemeClr val="dk1"/>
                </a:solidFill>
                <a:latin typeface="Calibri" panose="020F0502020204030204" pitchFamily="34" charset="0"/>
                <a:ea typeface="Calibri"/>
                <a:cs typeface="Calibri" panose="020F0502020204030204" pitchFamily="34" charset="0"/>
                <a:sym typeface="Calibri"/>
              </a:rPr>
              <a:t>  (Gradient boosted tree)  </a:t>
            </a:r>
            <a:r>
              <a:rPr lang="en-US" sz="2400" dirty="0" err="1">
                <a:solidFill>
                  <a:schemeClr val="dk1"/>
                </a:solidFill>
                <a:latin typeface="Calibri" panose="020F0502020204030204" pitchFamily="34" charset="0"/>
                <a:ea typeface="Calibri"/>
                <a:cs typeface="Calibri" panose="020F0502020204030204" pitchFamily="34" charset="0"/>
                <a:sym typeface="Calibri"/>
              </a:rPr>
              <a:t>שתפקידם</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יהיה</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לניתוח</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נתונים</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he-IL" sz="2400" dirty="0">
                <a:solidFill>
                  <a:schemeClr val="dk1"/>
                </a:solidFill>
                <a:latin typeface="Calibri" panose="020F0502020204030204" pitchFamily="34" charset="0"/>
                <a:ea typeface="Calibri"/>
                <a:cs typeface="Calibri" panose="020F0502020204030204" pitchFamily="34" charset="0"/>
                <a:sym typeface="Calibri"/>
              </a:rPr>
              <a:t>שנאספו- אלגוריתמי למידת מכונה</a:t>
            </a:r>
            <a:endParaRPr sz="24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r" rtl="1">
              <a:lnSpc>
                <a:spcPct val="90000"/>
              </a:lnSpc>
              <a:spcBef>
                <a:spcPts val="1000"/>
              </a:spcBef>
              <a:spcAft>
                <a:spcPts val="0"/>
              </a:spcAft>
              <a:buClr>
                <a:schemeClr val="dk1"/>
              </a:buClr>
              <a:buSzPts val="1100"/>
              <a:buFont typeface="Arial"/>
              <a:buNone/>
            </a:pPr>
            <a:r>
              <a:rPr lang="en-US" sz="2400" dirty="0">
                <a:solidFill>
                  <a:schemeClr val="dk1"/>
                </a:solidFill>
                <a:latin typeface="Calibri" panose="020F0502020204030204" pitchFamily="34" charset="0"/>
                <a:ea typeface="Arial"/>
                <a:cs typeface="Calibri" panose="020F0502020204030204" pitchFamily="34" charset="0"/>
                <a:sym typeface="Arial"/>
              </a:rPr>
              <a:t>•</a:t>
            </a:r>
            <a:r>
              <a:rPr lang="en-US" sz="2400" dirty="0" err="1">
                <a:solidFill>
                  <a:schemeClr val="dk1"/>
                </a:solidFill>
                <a:latin typeface="Calibri" panose="020F0502020204030204" pitchFamily="34" charset="0"/>
                <a:ea typeface="Arial"/>
                <a:cs typeface="Calibri" panose="020F0502020204030204" pitchFamily="34" charset="0"/>
                <a:sym typeface="Arial"/>
              </a:rPr>
              <a:t>פיתוח</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שיטות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סיווג</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מבוססי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אלגוריתמים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he-IL" sz="2400" dirty="0">
                <a:solidFill>
                  <a:schemeClr val="dk1"/>
                </a:solidFill>
                <a:latin typeface="Calibri" panose="020F0502020204030204" pitchFamily="34" charset="0"/>
                <a:ea typeface="Arial"/>
                <a:cs typeface="Calibri" panose="020F0502020204030204" pitchFamily="34" charset="0"/>
                <a:sym typeface="Arial"/>
              </a:rPr>
              <a:t>אשר מתבססים על המידע שנאסף אודות אותם רכיבים או מערכות. שיטות סיווג אלה יקלו את מנהלי העבודה או מנהלי התשתית בכל הנוגע לקבלת החלטות התחזוקה של הרכיב או המערכת</a:t>
            </a:r>
            <a:endParaRPr dirty="0">
              <a:latin typeface="Calibri" panose="020F0502020204030204" pitchFamily="34" charset="0"/>
              <a:cs typeface="Calibri" panose="020F0502020204030204" pitchFamily="34" charset="0"/>
            </a:endParaRPr>
          </a:p>
        </p:txBody>
      </p:sp>
      <p:sp>
        <p:nvSpPr>
          <p:cNvPr id="3" name="Google Shape;249;gb227a06492_0_28">
            <a:extLst>
              <a:ext uri="{FF2B5EF4-FFF2-40B4-BE49-F238E27FC236}">
                <a16:creationId xmlns:a16="http://schemas.microsoft.com/office/drawing/2014/main" id="{EA0B7884-88F0-409B-AB04-285D13C3BECD}"/>
              </a:ext>
            </a:extLst>
          </p:cNvPr>
          <p:cNvSpPr txBox="1">
            <a:spLocks noGrp="1"/>
          </p:cNvSpPr>
          <p:nvPr>
            <p:ph type="title"/>
          </p:nvPr>
        </p:nvSpPr>
        <p:spPr>
          <a:xfrm flipH="1">
            <a:off x="469508" y="366731"/>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3F3F3F"/>
              </a:buClr>
              <a:buSzPts val="2800"/>
              <a:buFont typeface="Tahoma"/>
              <a:buNone/>
            </a:pP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טכניקה</a:t>
            </a: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לפתרון</a:t>
            </a:r>
            <a:endParaRPr sz="4000" b="1" dirty="0">
              <a:solidFill>
                <a:srgbClr val="262626"/>
              </a:solidFill>
              <a:latin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b227a06492_0_96"/>
          <p:cNvSpPr txBox="1">
            <a:spLocks noGrp="1"/>
          </p:cNvSpPr>
          <p:nvPr>
            <p:ph type="title"/>
          </p:nvPr>
        </p:nvSpPr>
        <p:spPr>
          <a:xfrm flipH="1">
            <a:off x="581308" y="703731"/>
            <a:ext cx="11029500" cy="11886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rPr>
              <a:t>הגדרת</a:t>
            </a:r>
            <a:r>
              <a:rPr lang="en-US" dirty="0">
                <a:latin typeface="Calibri" panose="020F0502020204030204" pitchFamily="34" charset="0"/>
                <a:cs typeface="Calibri" panose="020F0502020204030204" pitchFamily="34" charset="0"/>
              </a:rPr>
              <a:t> </a:t>
            </a:r>
            <a:r>
              <a:rPr lang="en-US" sz="3600" b="1" dirty="0" err="1">
                <a:solidFill>
                  <a:srgbClr val="262626"/>
                </a:solidFill>
                <a:latin typeface="Calibri" panose="020F0502020204030204" pitchFamily="34" charset="0"/>
                <a:cs typeface="Calibri" panose="020F0502020204030204" pitchFamily="34" charset="0"/>
              </a:rPr>
              <a:t>מושגים</a:t>
            </a:r>
            <a:r>
              <a:rPr lang="en-US" sz="3600" b="1" dirty="0">
                <a:solidFill>
                  <a:srgbClr val="262626"/>
                </a:solidFill>
                <a:latin typeface="Calibri" panose="020F0502020204030204" pitchFamily="34" charset="0"/>
                <a:cs typeface="Calibri" panose="020F0502020204030204" pitchFamily="34" charset="0"/>
              </a:rPr>
              <a:t> </a:t>
            </a:r>
            <a:endParaRPr sz="3600" b="1" dirty="0">
              <a:solidFill>
                <a:srgbClr val="262626"/>
              </a:solidFill>
              <a:latin typeface="Calibri" panose="020F0502020204030204" pitchFamily="34" charset="0"/>
              <a:cs typeface="Calibri" panose="020F0502020204030204" pitchFamily="34" charset="0"/>
            </a:endParaRPr>
          </a:p>
        </p:txBody>
      </p:sp>
      <p:sp>
        <p:nvSpPr>
          <p:cNvPr id="263" name="Google Shape;263;gb227a06492_0_96"/>
          <p:cNvSpPr txBox="1">
            <a:spLocks noGrp="1"/>
          </p:cNvSpPr>
          <p:nvPr>
            <p:ph type="body" idx="1"/>
          </p:nvPr>
        </p:nvSpPr>
        <p:spPr>
          <a:xfrm flipH="1">
            <a:off x="581300" y="2105851"/>
            <a:ext cx="11029500" cy="3869400"/>
          </a:xfrm>
          <a:prstGeom prst="rect">
            <a:avLst/>
          </a:prstGeom>
        </p:spPr>
        <p:txBody>
          <a:bodyPr spcFirstLastPara="1" wrap="square" lIns="91425" tIns="45700" rIns="91425" bIns="45700" anchor="ctr" anchorCtr="0">
            <a:noAutofit/>
          </a:bodyPr>
          <a:lstStyle/>
          <a:p>
            <a:pPr marL="0" lvl="0" indent="0" algn="r" rtl="1">
              <a:lnSpc>
                <a:spcPct val="90000"/>
              </a:lnSpc>
              <a:spcBef>
                <a:spcPts val="1000"/>
              </a:spcBef>
              <a:spcAft>
                <a:spcPts val="0"/>
              </a:spcAft>
              <a:buClr>
                <a:schemeClr val="dk1"/>
              </a:buClr>
              <a:buSzPts val="1100"/>
              <a:buFont typeface="Arial"/>
              <a:buNone/>
            </a:pPr>
            <a:r>
              <a:rPr lang="en-US" sz="2100" dirty="0">
                <a:solidFill>
                  <a:schemeClr val="dk1"/>
                </a:solidFill>
                <a:latin typeface="Calibri" panose="020F0502020204030204" pitchFamily="34" charset="0"/>
                <a:ea typeface="Arial"/>
                <a:cs typeface="Calibri" panose="020F0502020204030204" pitchFamily="34" charset="0"/>
                <a:sym typeface="Arial"/>
              </a:rPr>
              <a:t>•</a:t>
            </a:r>
            <a:r>
              <a:rPr lang="en-US" sz="2100" dirty="0" err="1">
                <a:solidFill>
                  <a:schemeClr val="dk1"/>
                </a:solidFill>
                <a:latin typeface="Calibri" panose="020F0502020204030204" pitchFamily="34" charset="0"/>
                <a:ea typeface="Arial"/>
                <a:cs typeface="Calibri" panose="020F0502020204030204" pitchFamily="34" charset="0"/>
                <a:sym typeface="Arial"/>
              </a:rPr>
              <a:t>עץ</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החלטה</a:t>
            </a:r>
            <a:r>
              <a:rPr lang="en-US" sz="2100" dirty="0">
                <a:solidFill>
                  <a:schemeClr val="dk1"/>
                </a:solidFill>
                <a:latin typeface="Calibri" panose="020F0502020204030204" pitchFamily="34" charset="0"/>
                <a:ea typeface="Arial"/>
                <a:cs typeface="Calibri" panose="020F0502020204030204" pitchFamily="34" charset="0"/>
                <a:sym typeface="Arial"/>
              </a:rPr>
              <a:t> - הוא מודל חיזוי </a:t>
            </a:r>
            <a:r>
              <a:rPr lang="en-US" sz="2100" dirty="0" err="1">
                <a:solidFill>
                  <a:schemeClr val="dk1"/>
                </a:solidFill>
                <a:latin typeface="Calibri" panose="020F0502020204030204" pitchFamily="34" charset="0"/>
                <a:ea typeface="Arial"/>
                <a:cs typeface="Calibri" panose="020F0502020204030204" pitchFamily="34" charset="0"/>
                <a:sym typeface="Arial"/>
              </a:rPr>
              <a:t>בתחומי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הסטטיסטיקה</a:t>
            </a:r>
            <a:r>
              <a:rPr lang="en-US" sz="2100" dirty="0">
                <a:solidFill>
                  <a:schemeClr val="dk1"/>
                </a:solidFill>
                <a:latin typeface="Calibri" panose="020F0502020204030204" pitchFamily="34" charset="0"/>
                <a:ea typeface="Calibri"/>
                <a:cs typeface="Calibri" panose="020F0502020204030204" pitchFamily="34" charset="0"/>
                <a:sym typeface="Calibri"/>
              </a:rPr>
              <a:t>, </a:t>
            </a:r>
            <a:r>
              <a:rPr lang="en-US" sz="2100" dirty="0" err="1">
                <a:solidFill>
                  <a:schemeClr val="dk1"/>
                </a:solidFill>
                <a:latin typeface="Calibri" panose="020F0502020204030204" pitchFamily="34" charset="0"/>
                <a:ea typeface="Arial"/>
                <a:cs typeface="Calibri" panose="020F0502020204030204" pitchFamily="34" charset="0"/>
                <a:sym typeface="Arial"/>
              </a:rPr>
              <a:t>כריית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נתונים</a:t>
            </a:r>
            <a:r>
              <a:rPr lang="en-US" sz="2100" dirty="0">
                <a:solidFill>
                  <a:schemeClr val="dk1"/>
                </a:solidFill>
                <a:latin typeface="Calibri" panose="020F0502020204030204" pitchFamily="34" charset="0"/>
                <a:ea typeface="Calibri"/>
                <a:cs typeface="Calibri" panose="020F0502020204030204" pitchFamily="34" charset="0"/>
                <a:sym typeface="Calibri"/>
              </a:rPr>
              <a:t> </a:t>
            </a:r>
            <a:r>
              <a:rPr lang="en-US" sz="2100" dirty="0" err="1">
                <a:solidFill>
                  <a:schemeClr val="dk1"/>
                </a:solidFill>
                <a:latin typeface="Calibri" panose="020F0502020204030204" pitchFamily="34" charset="0"/>
                <a:ea typeface="Arial"/>
                <a:cs typeface="Calibri" panose="020F0502020204030204" pitchFamily="34" charset="0"/>
                <a:sym typeface="Arial"/>
              </a:rPr>
              <a:t>והלמידה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החישובית</a:t>
            </a:r>
            <a:r>
              <a:rPr lang="en-US" sz="2100" dirty="0">
                <a:solidFill>
                  <a:schemeClr val="dk1"/>
                </a:solidFill>
                <a:latin typeface="Calibri" panose="020F0502020204030204" pitchFamily="34" charset="0"/>
                <a:ea typeface="Calibri"/>
                <a:cs typeface="Calibri" panose="020F0502020204030204" pitchFamily="34" charset="0"/>
                <a:sym typeface="Calibri"/>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המספק</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מיפוי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בין</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תצפיות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לערכים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המתאימים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עבורן</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עץ</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החלטה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יכול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לשמש</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כמודל</a:t>
            </a:r>
            <a:r>
              <a:rPr lang="en-US" sz="2100" dirty="0">
                <a:solidFill>
                  <a:schemeClr val="dk1"/>
                </a:solidFill>
                <a:latin typeface="Calibri" panose="020F0502020204030204" pitchFamily="34" charset="0"/>
                <a:ea typeface="Arial"/>
                <a:cs typeface="Calibri" panose="020F0502020204030204" pitchFamily="34" charset="0"/>
                <a:sym typeface="Arial"/>
              </a:rPr>
              <a:t> חיזוי, </a:t>
            </a:r>
            <a:r>
              <a:rPr lang="en-US" sz="2100" dirty="0" err="1">
                <a:solidFill>
                  <a:schemeClr val="dk1"/>
                </a:solidFill>
                <a:latin typeface="Calibri" panose="020F0502020204030204" pitchFamily="34" charset="0"/>
                <a:ea typeface="Arial"/>
                <a:cs typeface="Calibri" panose="020F0502020204030204" pitchFamily="34" charset="0"/>
                <a:sym typeface="Arial"/>
              </a:rPr>
              <a:t>הממפה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תצפיות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פריט</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ויוצר</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מסקנות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ערך</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היעד</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של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הפריט</a:t>
            </a:r>
            <a:endParaRPr lang="en-US" sz="21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Clr>
                <a:schemeClr val="dk1"/>
              </a:buClr>
              <a:buSzPts val="1100"/>
              <a:buFont typeface="Arial"/>
              <a:buNone/>
            </a:pPr>
            <a:r>
              <a:rPr lang="en-US" sz="2100" dirty="0">
                <a:solidFill>
                  <a:schemeClr val="dk1"/>
                </a:solidFill>
                <a:latin typeface="Calibri" panose="020F0502020204030204" pitchFamily="34" charset="0"/>
                <a:ea typeface="Arial"/>
                <a:cs typeface="Calibri" panose="020F0502020204030204" pitchFamily="34" charset="0"/>
                <a:sym typeface="Arial"/>
              </a:rPr>
              <a:t>•</a:t>
            </a:r>
            <a:r>
              <a:rPr lang="en-US" sz="2100" dirty="0" err="1">
                <a:solidFill>
                  <a:schemeClr val="dk1"/>
                </a:solidFill>
                <a:latin typeface="Calibri" panose="020F0502020204030204" pitchFamily="34" charset="0"/>
                <a:ea typeface="Arial"/>
                <a:cs typeface="Calibri" panose="020F0502020204030204" pitchFamily="34" charset="0"/>
                <a:sym typeface="Arial"/>
              </a:rPr>
              <a:t>יער</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אקראי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יער</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אקראי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מורכב</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מעצי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החלטה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העצים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נוצרים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לרוב</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ידי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דגימה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מתוך</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המאפיינים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או</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מתוך</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התצפיות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כל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אחד</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מהעצים</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נותן</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תוצאה</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לא-אופטימאלית</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אך</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באופן</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כללי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על</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פי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רוב</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החיזוי</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בדרך</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זו</a:t>
            </a:r>
            <a:r>
              <a:rPr lang="en-US" sz="2100" dirty="0">
                <a:solidFill>
                  <a:schemeClr val="dk1"/>
                </a:solidFill>
                <a:latin typeface="Calibri" panose="020F0502020204030204" pitchFamily="34" charset="0"/>
                <a:ea typeface="Arial"/>
                <a:cs typeface="Calibri" panose="020F0502020204030204" pitchFamily="34" charset="0"/>
                <a:sym typeface="Arial"/>
              </a:rPr>
              <a:t> </a:t>
            </a:r>
            <a:r>
              <a:rPr lang="en-US" sz="2100" dirty="0" err="1">
                <a:solidFill>
                  <a:schemeClr val="dk1"/>
                </a:solidFill>
                <a:latin typeface="Calibri" panose="020F0502020204030204" pitchFamily="34" charset="0"/>
                <a:ea typeface="Arial"/>
                <a:cs typeface="Calibri" panose="020F0502020204030204" pitchFamily="34" charset="0"/>
                <a:sym typeface="Arial"/>
              </a:rPr>
              <a:t>משתפר</a:t>
            </a:r>
            <a:r>
              <a:rPr lang="en-US" sz="2100" dirty="0">
                <a:solidFill>
                  <a:schemeClr val="dk1"/>
                </a:solidFill>
                <a:latin typeface="Calibri" panose="020F0502020204030204" pitchFamily="34" charset="0"/>
                <a:ea typeface="Calibri"/>
                <a:cs typeface="Calibri" panose="020F0502020204030204" pitchFamily="34" charset="0"/>
                <a:sym typeface="Calibri"/>
              </a:rPr>
              <a:t>.</a:t>
            </a:r>
            <a:endParaRPr sz="2100" dirty="0">
              <a:solidFill>
                <a:schemeClr val="dk1"/>
              </a:solidFill>
              <a:latin typeface="Calibri" panose="020F0502020204030204" pitchFamily="34" charset="0"/>
              <a:ea typeface="Calibri"/>
              <a:cs typeface="Calibri" panose="020F0502020204030204" pitchFamily="34" charset="0"/>
              <a:sym typeface="Calibri"/>
            </a:endParaRPr>
          </a:p>
          <a:p>
            <a:pPr marL="0" lvl="0" indent="0">
              <a:lnSpc>
                <a:spcPct val="90000"/>
              </a:lnSpc>
              <a:spcBef>
                <a:spcPts val="1000"/>
              </a:spcBef>
              <a:buClr>
                <a:schemeClr val="dk1"/>
              </a:buClr>
              <a:buSzPts val="1100"/>
              <a:buNone/>
            </a:pPr>
            <a:r>
              <a:rPr lang="en-US" sz="2100" dirty="0">
                <a:solidFill>
                  <a:schemeClr val="dk1"/>
                </a:solidFill>
                <a:latin typeface="Calibri" panose="020F0502020204030204" pitchFamily="34" charset="0"/>
                <a:ea typeface="Arial"/>
                <a:cs typeface="Calibri" panose="020F0502020204030204" pitchFamily="34" charset="0"/>
                <a:sym typeface="Arial"/>
              </a:rPr>
              <a:t>gradient boosted tree •</a:t>
            </a:r>
            <a:r>
              <a:rPr lang="he-IL" sz="2100" dirty="0">
                <a:solidFill>
                  <a:schemeClr val="dk1"/>
                </a:solidFill>
                <a:latin typeface="Calibri" panose="020F0502020204030204" pitchFamily="34" charset="0"/>
                <a:ea typeface="Arial"/>
                <a:cs typeface="Calibri" panose="020F0502020204030204" pitchFamily="34" charset="0"/>
                <a:sym typeface="Arial"/>
              </a:rPr>
              <a:t> - טכניקת למידת מכונה שרעיונה המרכזי הוא לדגום מחדש את העצים החלשים ולבנות מחדש מדגמים חדשים לאותם עצים שהיה קשה להעריך אותם ממוקדם</a:t>
            </a:r>
            <a:endParaRPr sz="21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0">
              <a:spcBef>
                <a:spcPts val="340"/>
              </a:spcBef>
              <a:spcAft>
                <a:spcPts val="600"/>
              </a:spcAft>
              <a:buNone/>
            </a:pPr>
            <a:endParaRPr sz="1400" dirty="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b227a06492_0_42"/>
          <p:cNvSpPr txBox="1">
            <a:spLocks noGrp="1"/>
          </p:cNvSpPr>
          <p:nvPr>
            <p:ph type="title"/>
          </p:nvPr>
        </p:nvSpPr>
        <p:spPr>
          <a:xfrm flipH="1">
            <a:off x="581300" y="702149"/>
            <a:ext cx="11029500" cy="882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sym typeface="Arial"/>
              </a:rPr>
              <a:t>הדגמת</a:t>
            </a:r>
            <a:r>
              <a:rPr lang="en-US" sz="3600" b="1" dirty="0">
                <a:solidFill>
                  <a:srgbClr val="262626"/>
                </a:solidFill>
                <a:latin typeface="Calibri" panose="020F0502020204030204" pitchFamily="34" charset="0"/>
                <a:cs typeface="Calibri" panose="020F0502020204030204" pitchFamily="34" charset="0"/>
                <a:sym typeface="Arial"/>
              </a:rPr>
              <a:t> </a:t>
            </a:r>
            <a:r>
              <a:rPr lang="he-IL" sz="3600" b="1" dirty="0">
                <a:solidFill>
                  <a:srgbClr val="262626"/>
                </a:solidFill>
                <a:latin typeface="Calibri" panose="020F0502020204030204" pitchFamily="34" charset="0"/>
                <a:cs typeface="Calibri" panose="020F0502020204030204" pitchFamily="34" charset="0"/>
                <a:sym typeface="Arial"/>
              </a:rPr>
              <a:t>הטכניקה</a:t>
            </a:r>
            <a:endParaRPr sz="3600" b="1" dirty="0">
              <a:solidFill>
                <a:srgbClr val="262626"/>
              </a:solidFill>
              <a:latin typeface="Calibri" panose="020F0502020204030204" pitchFamily="34" charset="0"/>
              <a:cs typeface="Calibri" panose="020F0502020204030204" pitchFamily="34" charset="0"/>
            </a:endParaRPr>
          </a:p>
        </p:txBody>
      </p:sp>
      <p:sp>
        <p:nvSpPr>
          <p:cNvPr id="270" name="Google Shape;270;gb227a06492_0_42"/>
          <p:cNvSpPr txBox="1">
            <a:spLocks noGrp="1"/>
          </p:cNvSpPr>
          <p:nvPr>
            <p:ph type="body" idx="1"/>
          </p:nvPr>
        </p:nvSpPr>
        <p:spPr>
          <a:xfrm flipH="1">
            <a:off x="5835720" y="1584152"/>
            <a:ext cx="5775079" cy="4391100"/>
          </a:xfrm>
          <a:prstGeom prst="rect">
            <a:avLst/>
          </a:prstGeom>
        </p:spPr>
        <p:txBody>
          <a:bodyPr spcFirstLastPara="1" wrap="square" lIns="91425" tIns="45700" rIns="91425" bIns="45700" anchor="ctr" anchorCtr="0">
            <a:noAutofit/>
          </a:bodyPr>
          <a:lstStyle/>
          <a:p>
            <a:pPr marL="0" lvl="0" indent="0" algn="r" rtl="1">
              <a:lnSpc>
                <a:spcPct val="90000"/>
              </a:lnSpc>
              <a:spcBef>
                <a:spcPts val="1000"/>
              </a:spcBef>
              <a:spcAft>
                <a:spcPts val="0"/>
              </a:spcAft>
              <a:buNone/>
            </a:pPr>
            <a:r>
              <a:rPr lang="en-US" sz="2400" dirty="0" err="1">
                <a:solidFill>
                  <a:schemeClr val="dk1"/>
                </a:solidFill>
                <a:latin typeface="Calibri" panose="020F0502020204030204" pitchFamily="34" charset="0"/>
                <a:ea typeface="Arial"/>
                <a:cs typeface="Calibri" panose="020F0502020204030204" pitchFamily="34" charset="0"/>
                <a:sym typeface="Arial"/>
              </a:rPr>
              <a:t>מתגי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הרכבת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אחד</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המרכיבים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הקריטיים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ביותר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ברשת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הרכבות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בשל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השימוש</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האינטנסיבי</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שלהם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ואורך</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חייהם</a:t>
            </a:r>
            <a:r>
              <a:rPr lang="en-US" sz="2400" dirty="0">
                <a:solidFill>
                  <a:schemeClr val="dk1"/>
                </a:solidFill>
                <a:latin typeface="Calibri" panose="020F0502020204030204" pitchFamily="34" charset="0"/>
                <a:ea typeface="Arial"/>
                <a:cs typeface="Calibri" panose="020F0502020204030204" pitchFamily="34" charset="0"/>
                <a:sym typeface="Arial"/>
              </a:rPr>
              <a:t> הוא</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הקצר</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ביותר</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ברכבת</a:t>
            </a:r>
            <a:r>
              <a:rPr lang="en-US" sz="2400" dirty="0">
                <a:solidFill>
                  <a:schemeClr val="dk1"/>
                </a:solidFill>
                <a:latin typeface="Calibri" panose="020F0502020204030204" pitchFamily="34" charset="0"/>
                <a:ea typeface="Arial"/>
                <a:cs typeface="Calibri" panose="020F0502020204030204" pitchFamily="34" charset="0"/>
                <a:sym typeface="Arial"/>
              </a:rPr>
              <a:t>.</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None/>
            </a:pPr>
            <a:endParaRPr lang="en-US" sz="2400" b="1"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None/>
            </a:pPr>
            <a:r>
              <a:rPr lang="en-US" sz="2400" b="1" dirty="0" err="1">
                <a:solidFill>
                  <a:schemeClr val="dk1"/>
                </a:solidFill>
                <a:latin typeface="Calibri" panose="020F0502020204030204" pitchFamily="34" charset="0"/>
                <a:ea typeface="Arial"/>
                <a:cs typeface="Calibri" panose="020F0502020204030204" pitchFamily="34" charset="0"/>
                <a:sym typeface="Arial"/>
              </a:rPr>
              <a:t>איסוף</a:t>
            </a:r>
            <a:r>
              <a:rPr lang="en-US" sz="2400" b="1" dirty="0">
                <a:solidFill>
                  <a:schemeClr val="dk1"/>
                </a:solidFill>
                <a:latin typeface="Calibri" panose="020F0502020204030204" pitchFamily="34" charset="0"/>
                <a:ea typeface="Arial"/>
                <a:cs typeface="Calibri" panose="020F0502020204030204" pitchFamily="34" charset="0"/>
                <a:sym typeface="Arial"/>
              </a:rPr>
              <a:t> </a:t>
            </a:r>
            <a:r>
              <a:rPr lang="en-US" sz="2400" b="1" dirty="0" err="1">
                <a:solidFill>
                  <a:schemeClr val="dk1"/>
                </a:solidFill>
                <a:latin typeface="Calibri" panose="020F0502020204030204" pitchFamily="34" charset="0"/>
                <a:ea typeface="Arial"/>
                <a:cs typeface="Calibri" panose="020F0502020204030204" pitchFamily="34" charset="0"/>
                <a:sym typeface="Arial"/>
              </a:rPr>
              <a:t>נתונים</a:t>
            </a:r>
            <a:r>
              <a:rPr lang="he-IL" sz="2400" b="1" dirty="0">
                <a:solidFill>
                  <a:schemeClr val="dk1"/>
                </a:solidFill>
                <a:latin typeface="Calibri" panose="020F0502020204030204" pitchFamily="34" charset="0"/>
                <a:ea typeface="Arial"/>
                <a:cs typeface="Calibri" panose="020F0502020204030204" pitchFamily="34" charset="0"/>
                <a:sym typeface="Arial"/>
              </a:rPr>
              <a:t>-</a:t>
            </a:r>
            <a:endParaRPr sz="2400" b="1"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None/>
            </a:pPr>
            <a:r>
              <a:rPr lang="en-US" sz="2400" dirty="0" err="1">
                <a:solidFill>
                  <a:schemeClr val="dk1"/>
                </a:solidFill>
                <a:latin typeface="Calibri" panose="020F0502020204030204" pitchFamily="34" charset="0"/>
                <a:ea typeface="Arial"/>
                <a:cs typeface="Calibri" panose="020F0502020204030204" pitchFamily="34" charset="0"/>
                <a:sym typeface="Arial"/>
              </a:rPr>
              <a:t>במאמר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עשו</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שימוש</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בארבעה</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מקורות</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נתונים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שונים</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None/>
            </a:pPr>
            <a:r>
              <a:rPr lang="en-US" sz="2400" dirty="0" err="1">
                <a:solidFill>
                  <a:schemeClr val="dk1"/>
                </a:solidFill>
                <a:latin typeface="Calibri" panose="020F0502020204030204" pitchFamily="34" charset="0"/>
                <a:ea typeface="Arial"/>
                <a:cs typeface="Calibri" panose="020F0502020204030204" pitchFamily="34" charset="0"/>
                <a:sym typeface="Arial"/>
              </a:rPr>
              <a:t>מקור</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הנתונים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מסופק</a:t>
            </a:r>
            <a:r>
              <a:rPr lang="en-US" sz="2400" dirty="0">
                <a:solidFill>
                  <a:schemeClr val="dk1"/>
                </a:solidFill>
                <a:latin typeface="Calibri" panose="020F0502020204030204" pitchFamily="34" charset="0"/>
                <a:ea typeface="Arial"/>
                <a:cs typeface="Calibri" panose="020F0502020204030204" pitchFamily="34" charset="0"/>
                <a:sym typeface="Arial"/>
              </a:rPr>
              <a:t>:</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lvl="0" indent="0" algn="r" rtl="1">
              <a:lnSpc>
                <a:spcPct val="90000"/>
              </a:lnSpc>
              <a:spcBef>
                <a:spcPts val="1000"/>
              </a:spcBef>
              <a:spcAft>
                <a:spcPts val="0"/>
              </a:spcAft>
              <a:buNone/>
            </a:pPr>
            <a:r>
              <a:rPr lang="he-IL" sz="2400" dirty="0">
                <a:solidFill>
                  <a:schemeClr val="dk1"/>
                </a:solidFill>
                <a:latin typeface="Calibri" panose="020F0502020204030204" pitchFamily="34" charset="0"/>
                <a:ea typeface="Calibri"/>
                <a:cs typeface="Calibri" panose="020F0502020204030204" pitchFamily="34" charset="0"/>
                <a:sym typeface="Calibri"/>
              </a:rPr>
              <a:t>1. </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רישום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מידע</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של</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a:solidFill>
                  <a:schemeClr val="dk1"/>
                </a:solidFill>
                <a:latin typeface="Calibri" panose="020F0502020204030204" pitchFamily="34" charset="0"/>
                <a:ea typeface="Calibri"/>
                <a:cs typeface="Calibri" panose="020F0502020204030204" pitchFamily="34" charset="0"/>
                <a:sym typeface="Calibri"/>
              </a:rPr>
              <a:t>802 </a:t>
            </a:r>
            <a:r>
              <a:rPr lang="he-IL"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מתגים</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המהווים</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תכונות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כמו</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מיקום</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פונקציונלי</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שנת</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Calibri"/>
                <a:cs typeface="Calibri" panose="020F0502020204030204" pitchFamily="34" charset="0"/>
                <a:sym typeface="Calibri"/>
              </a:rPr>
              <a:t>התקנה</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כיוון</a:t>
            </a:r>
            <a:r>
              <a:rPr lang="en-US" sz="2400" dirty="0" err="1">
                <a:solidFill>
                  <a:schemeClr val="dk1"/>
                </a:solidFill>
                <a:latin typeface="Calibri" panose="020F0502020204030204" pitchFamily="34" charset="0"/>
                <a:ea typeface="Calibri"/>
                <a:cs typeface="Calibri" panose="020F0502020204030204" pitchFamily="34" charset="0"/>
                <a:sym typeface="Calibri"/>
              </a:rPr>
              <a:t>,סוג</a:t>
            </a:r>
            <a:r>
              <a:rPr lang="en-US" sz="2400" dirty="0">
                <a:solidFill>
                  <a:schemeClr val="dk1"/>
                </a:solidFill>
                <a:latin typeface="Calibri" panose="020F0502020204030204" pitchFamily="34" charset="0"/>
                <a:ea typeface="Calibri"/>
                <a:cs typeface="Calibri" panose="020F0502020204030204" pitchFamily="34" charset="0"/>
                <a:sym typeface="Calibri"/>
              </a:rPr>
              <a:t> </a:t>
            </a:r>
            <a:r>
              <a:rPr lang="en-US" sz="2400" dirty="0" err="1">
                <a:solidFill>
                  <a:schemeClr val="dk1"/>
                </a:solidFill>
                <a:latin typeface="Calibri" panose="020F0502020204030204" pitchFamily="34" charset="0"/>
                <a:ea typeface="Arial"/>
                <a:cs typeface="Calibri" panose="020F0502020204030204" pitchFamily="34" charset="0"/>
                <a:sym typeface="Arial"/>
              </a:rPr>
              <a:t>אובייקט</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ופרטים</a:t>
            </a:r>
            <a:r>
              <a:rPr lang="en-US" sz="2400" dirty="0">
                <a:solidFill>
                  <a:schemeClr val="dk1"/>
                </a:solidFill>
                <a:latin typeface="Calibri" panose="020F0502020204030204" pitchFamily="34" charset="0"/>
                <a:ea typeface="Arial"/>
                <a:cs typeface="Calibri" panose="020F0502020204030204" pitchFamily="34" charset="0"/>
                <a:sym typeface="Arial"/>
              </a:rPr>
              <a:t> </a:t>
            </a:r>
            <a:r>
              <a:rPr lang="en-US" sz="2400" dirty="0" err="1">
                <a:solidFill>
                  <a:schemeClr val="dk1"/>
                </a:solidFill>
                <a:latin typeface="Calibri" panose="020F0502020204030204" pitchFamily="34" charset="0"/>
                <a:ea typeface="Arial"/>
                <a:cs typeface="Calibri" panose="020F0502020204030204" pitchFamily="34" charset="0"/>
                <a:sym typeface="Arial"/>
              </a:rPr>
              <a:t>טכניים</a:t>
            </a:r>
            <a:r>
              <a:rPr lang="en-US" sz="2400" dirty="0">
                <a:solidFill>
                  <a:schemeClr val="dk1"/>
                </a:solidFill>
                <a:latin typeface="Calibri" panose="020F0502020204030204" pitchFamily="34" charset="0"/>
                <a:ea typeface="Arial"/>
                <a:cs typeface="Calibri" panose="020F0502020204030204" pitchFamily="34" charset="0"/>
                <a:sym typeface="Arial"/>
              </a:rPr>
              <a:t>.</a:t>
            </a:r>
            <a:endParaRPr sz="2400"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0">
              <a:spcBef>
                <a:spcPts val="340"/>
              </a:spcBef>
              <a:spcAft>
                <a:spcPts val="600"/>
              </a:spcAft>
              <a:buNone/>
            </a:pPr>
            <a:endParaRPr sz="2000" dirty="0">
              <a:solidFill>
                <a:schemeClr val="dk1"/>
              </a:solidFill>
              <a:latin typeface="Calibri" panose="020F0502020204030204" pitchFamily="34" charset="0"/>
              <a:ea typeface="Arial"/>
              <a:cs typeface="Calibri" panose="020F0502020204030204" pitchFamily="34" charset="0"/>
              <a:sym typeface="Arial"/>
            </a:endParaRPr>
          </a:p>
        </p:txBody>
      </p:sp>
      <p:pic>
        <p:nvPicPr>
          <p:cNvPr id="4" name="Google Shape;283;gb227a06492_0_72">
            <a:extLst>
              <a:ext uri="{FF2B5EF4-FFF2-40B4-BE49-F238E27FC236}">
                <a16:creationId xmlns:a16="http://schemas.microsoft.com/office/drawing/2014/main" id="{EFDB5606-46B5-484E-9FBF-2EF525D9BA9E}"/>
              </a:ext>
            </a:extLst>
          </p:cNvPr>
          <p:cNvPicPr preferRelativeResize="0"/>
          <p:nvPr/>
        </p:nvPicPr>
        <p:blipFill>
          <a:blip r:embed="rId3">
            <a:alphaModFix/>
          </a:blip>
          <a:stretch>
            <a:fillRect/>
          </a:stretch>
        </p:blipFill>
        <p:spPr>
          <a:xfrm>
            <a:off x="472288" y="1068512"/>
            <a:ext cx="5472445" cy="4130211"/>
          </a:xfrm>
          <a:prstGeom prst="rect">
            <a:avLst/>
          </a:prstGeom>
          <a:noFill/>
          <a:ln>
            <a:noFill/>
          </a:ln>
        </p:spPr>
      </p:pic>
      <p:sp>
        <p:nvSpPr>
          <p:cNvPr id="2" name="תיבת טקסט 1">
            <a:extLst>
              <a:ext uri="{FF2B5EF4-FFF2-40B4-BE49-F238E27FC236}">
                <a16:creationId xmlns:a16="http://schemas.microsoft.com/office/drawing/2014/main" id="{35A63011-47BD-42AA-8775-8712042E88A0}"/>
              </a:ext>
            </a:extLst>
          </p:cNvPr>
          <p:cNvSpPr txBox="1"/>
          <p:nvPr/>
        </p:nvSpPr>
        <p:spPr>
          <a:xfrm>
            <a:off x="955497" y="5360326"/>
            <a:ext cx="5219271" cy="313932"/>
          </a:xfrm>
          <a:prstGeom prst="rect">
            <a:avLst/>
          </a:prstGeom>
          <a:noFill/>
        </p:spPr>
        <p:txBody>
          <a:bodyPr wrap="square" rtlCol="1">
            <a:spAutoFit/>
          </a:bodyPr>
          <a:lstStyle/>
          <a:p>
            <a:pPr lvl="0" rtl="1">
              <a:lnSpc>
                <a:spcPct val="90000"/>
              </a:lnSpc>
              <a:spcBef>
                <a:spcPts val="1000"/>
              </a:spcBef>
            </a:pPr>
            <a:r>
              <a:rPr lang="he-IL" sz="1600" b="1" dirty="0">
                <a:solidFill>
                  <a:schemeClr val="dk1"/>
                </a:solidFill>
                <a:latin typeface="Calibri" panose="020F0502020204030204" pitchFamily="34" charset="0"/>
                <a:cs typeface="Calibri" panose="020F0502020204030204" pitchFamily="34" charset="0"/>
              </a:rPr>
              <a:t>בטבלה ניתן לראות את התפלגות הגילאים של המתגים ואת מצבם</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b227a06492_0_49"/>
          <p:cNvSpPr txBox="1">
            <a:spLocks noGrp="1"/>
          </p:cNvSpPr>
          <p:nvPr>
            <p:ph type="body" idx="1"/>
          </p:nvPr>
        </p:nvSpPr>
        <p:spPr>
          <a:xfrm flipH="1">
            <a:off x="581300" y="1810899"/>
            <a:ext cx="11029500" cy="5442655"/>
          </a:xfrm>
          <a:prstGeom prst="rect">
            <a:avLst/>
          </a:prstGeom>
        </p:spPr>
        <p:txBody>
          <a:bodyPr spcFirstLastPara="1" wrap="square" lIns="91425" tIns="45700" rIns="91425" bIns="45700" anchor="ctr" anchorCtr="0">
            <a:noAutofit/>
          </a:bodyPr>
          <a:lstStyle/>
          <a:p>
            <a:pPr marL="0" lvl="0" indent="0" algn="just" rtl="1">
              <a:lnSpc>
                <a:spcPct val="90000"/>
              </a:lnSpc>
              <a:spcBef>
                <a:spcPts val="1000"/>
              </a:spcBef>
              <a:spcAft>
                <a:spcPts val="0"/>
              </a:spcAft>
              <a:buNone/>
            </a:pPr>
            <a:r>
              <a:rPr lang="he-IL" sz="2000" dirty="0">
                <a:solidFill>
                  <a:schemeClr val="dk1"/>
                </a:solidFill>
                <a:latin typeface="Calibri" panose="020F0502020204030204" pitchFamily="34" charset="0"/>
                <a:ea typeface="Calibri"/>
                <a:cs typeface="Calibri" panose="020F0502020204030204" pitchFamily="34" charset="0"/>
                <a:sym typeface="Calibri"/>
              </a:rPr>
              <a:t>2.</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נתוני</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מצב</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מספקים</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את</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המידע</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העדכני</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ביותר</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לגבי</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מצב</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המתגים</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מצב</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המצב</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של</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Arial"/>
                <a:cs typeface="Calibri" panose="020F0502020204030204" pitchFamily="34" charset="0"/>
                <a:sym typeface="Arial"/>
              </a:rPr>
              <a:t>מתג</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נקבע</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על</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ידי</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בדיקה</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חזותית</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כאשר</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נעשה</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שימוש</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בכרטיס</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ציון</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כדי</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לדרג</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את</a:t>
            </a:r>
            <a:r>
              <a:rPr lang="en-US" sz="2000" dirty="0">
                <a:solidFill>
                  <a:schemeClr val="dk1"/>
                </a:solidFill>
                <a:latin typeface="Calibri" panose="020F0502020204030204" pitchFamily="34" charset="0"/>
                <a:ea typeface="Arial"/>
                <a:cs typeface="Calibri" panose="020F0502020204030204" pitchFamily="34" charset="0"/>
                <a:sym typeface="Arial"/>
              </a:rPr>
              <a:t> </a:t>
            </a:r>
            <a:r>
              <a:rPr lang="en-US" sz="2000" dirty="0" err="1">
                <a:solidFill>
                  <a:schemeClr val="dk1"/>
                </a:solidFill>
                <a:latin typeface="Calibri" panose="020F0502020204030204" pitchFamily="34" charset="0"/>
                <a:ea typeface="Arial"/>
                <a:cs typeface="Calibri" panose="020F0502020204030204" pitchFamily="34" charset="0"/>
                <a:sym typeface="Arial"/>
              </a:rPr>
              <a:t>מצב</a:t>
            </a:r>
            <a:r>
              <a:rPr lang="he-IL" sz="2000" dirty="0">
                <a:solidFill>
                  <a:schemeClr val="dk1"/>
                </a:solidFill>
                <a:latin typeface="Calibri" panose="020F0502020204030204" pitchFamily="34" charset="0"/>
                <a:ea typeface="Arial"/>
                <a:cs typeface="Calibri" panose="020F0502020204030204" pitchFamily="34" charset="0"/>
                <a:sym typeface="Arial"/>
              </a:rPr>
              <a:t> המתג</a:t>
            </a:r>
            <a:r>
              <a:rPr lang="en-US" sz="2000" dirty="0">
                <a:solidFill>
                  <a:schemeClr val="dk1"/>
                </a:solidFill>
                <a:latin typeface="Calibri" panose="020F0502020204030204" pitchFamily="34" charset="0"/>
                <a:ea typeface="Arial"/>
                <a:cs typeface="Calibri" panose="020F0502020204030204" pitchFamily="34" charset="0"/>
                <a:sym typeface="Arial"/>
              </a:rPr>
              <a:t>.</a:t>
            </a:r>
            <a:endParaRPr sz="2000"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1">
              <a:lnSpc>
                <a:spcPct val="90000"/>
              </a:lnSpc>
              <a:spcBef>
                <a:spcPts val="1000"/>
              </a:spcBef>
              <a:spcAft>
                <a:spcPts val="0"/>
              </a:spcAft>
              <a:buNone/>
            </a:pPr>
            <a:r>
              <a:rPr lang="he-IL" sz="2000" dirty="0">
                <a:solidFill>
                  <a:schemeClr val="dk1"/>
                </a:solidFill>
                <a:latin typeface="Calibri" panose="020F0502020204030204" pitchFamily="34" charset="0"/>
                <a:ea typeface="Calibri"/>
                <a:cs typeface="Calibri" panose="020F0502020204030204" pitchFamily="34" charset="0"/>
                <a:sym typeface="Arial"/>
              </a:rPr>
              <a:t>3. </a:t>
            </a:r>
            <a:r>
              <a:rPr lang="en-US" sz="2000" dirty="0" err="1">
                <a:solidFill>
                  <a:schemeClr val="dk1"/>
                </a:solidFill>
                <a:latin typeface="Calibri" panose="020F0502020204030204" pitchFamily="34" charset="0"/>
                <a:ea typeface="Calibri"/>
                <a:cs typeface="Calibri" panose="020F0502020204030204" pitchFamily="34" charset="0"/>
                <a:sym typeface="Calibri"/>
              </a:rPr>
              <a:t>היסטוריה</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של</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אותם</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מתגים</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משנים</a:t>
            </a:r>
            <a:r>
              <a:rPr lang="en-US" sz="2000" dirty="0">
                <a:solidFill>
                  <a:schemeClr val="dk1"/>
                </a:solidFill>
                <a:latin typeface="Calibri" panose="020F0502020204030204" pitchFamily="34" charset="0"/>
                <a:ea typeface="Calibri"/>
                <a:cs typeface="Calibri" panose="020F0502020204030204" pitchFamily="34" charset="0"/>
                <a:sym typeface="Calibri"/>
              </a:rPr>
              <a:t> 2011- 2017</a:t>
            </a:r>
            <a:endParaRPr sz="20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just" rtl="1">
              <a:lnSpc>
                <a:spcPct val="90000"/>
              </a:lnSpc>
              <a:spcBef>
                <a:spcPts val="1000"/>
              </a:spcBef>
              <a:spcAft>
                <a:spcPts val="0"/>
              </a:spcAft>
              <a:buNone/>
            </a:pPr>
            <a:r>
              <a:rPr lang="he-IL" sz="2000" dirty="0">
                <a:solidFill>
                  <a:schemeClr val="dk1"/>
                </a:solidFill>
                <a:latin typeface="Calibri" panose="020F0502020204030204" pitchFamily="34" charset="0"/>
                <a:ea typeface="Calibri"/>
                <a:cs typeface="Calibri" panose="020F0502020204030204" pitchFamily="34" charset="0"/>
                <a:sym typeface="Calibri"/>
              </a:rPr>
              <a:t>4. </a:t>
            </a:r>
            <a:r>
              <a:rPr lang="en-US" sz="2000" dirty="0" err="1">
                <a:solidFill>
                  <a:schemeClr val="dk1"/>
                </a:solidFill>
                <a:latin typeface="Calibri" panose="020F0502020204030204" pitchFamily="34" charset="0"/>
                <a:ea typeface="Calibri"/>
                <a:cs typeface="Calibri" panose="020F0502020204030204" pitchFamily="34" charset="0"/>
                <a:sym typeface="Calibri"/>
              </a:rPr>
              <a:t>הזמנות</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עבודה</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שהיו</a:t>
            </a:r>
            <a:r>
              <a:rPr lang="en-US" sz="2000" dirty="0">
                <a:solidFill>
                  <a:schemeClr val="dk1"/>
                </a:solidFill>
                <a:latin typeface="Calibri" panose="020F0502020204030204" pitchFamily="34" charset="0"/>
                <a:ea typeface="Calibri"/>
                <a:cs typeface="Calibri" panose="020F0502020204030204" pitchFamily="34" charset="0"/>
                <a:sym typeface="Calibri"/>
              </a:rPr>
              <a:t> </a:t>
            </a:r>
            <a:r>
              <a:rPr lang="en-US" sz="2000" dirty="0" err="1">
                <a:solidFill>
                  <a:schemeClr val="dk1"/>
                </a:solidFill>
                <a:latin typeface="Calibri" panose="020F0502020204030204" pitchFamily="34" charset="0"/>
                <a:ea typeface="Calibri"/>
                <a:cs typeface="Calibri" panose="020F0502020204030204" pitchFamily="34" charset="0"/>
                <a:sym typeface="Calibri"/>
              </a:rPr>
              <a:t>בעבר</a:t>
            </a:r>
            <a:endParaRPr lang="en-US" sz="2000"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1">
              <a:lnSpc>
                <a:spcPct val="90000"/>
              </a:lnSpc>
              <a:spcBef>
                <a:spcPts val="1000"/>
              </a:spcBef>
              <a:spcAft>
                <a:spcPts val="0"/>
              </a:spcAft>
              <a:buNone/>
            </a:pPr>
            <a:r>
              <a:rPr lang="en-US" sz="2000" b="1" dirty="0" err="1">
                <a:solidFill>
                  <a:schemeClr val="dk1"/>
                </a:solidFill>
                <a:latin typeface="Calibri" panose="020F0502020204030204" pitchFamily="34" charset="0"/>
                <a:ea typeface="Arial"/>
                <a:cs typeface="Calibri" panose="020F0502020204030204" pitchFamily="34" charset="0"/>
                <a:sym typeface="Arial"/>
              </a:rPr>
              <a:t>של</a:t>
            </a:r>
            <a:r>
              <a:rPr lang="he-IL" sz="2000" b="1" dirty="0">
                <a:solidFill>
                  <a:schemeClr val="dk1"/>
                </a:solidFill>
                <a:latin typeface="Calibri" panose="020F0502020204030204" pitchFamily="34" charset="0"/>
                <a:ea typeface="Arial"/>
                <a:cs typeface="Calibri" panose="020F0502020204030204" pitchFamily="34" charset="0"/>
                <a:sym typeface="Arial"/>
              </a:rPr>
              <a:t>ב 2 - </a:t>
            </a:r>
            <a:r>
              <a:rPr lang="en-US" sz="2000" b="1" dirty="0" err="1">
                <a:solidFill>
                  <a:schemeClr val="dk1"/>
                </a:solidFill>
                <a:latin typeface="Calibri" panose="020F0502020204030204" pitchFamily="34" charset="0"/>
                <a:ea typeface="Arial"/>
                <a:cs typeface="Calibri" panose="020F0502020204030204" pitchFamily="34" charset="0"/>
                <a:sym typeface="Arial"/>
              </a:rPr>
              <a:t>מעבר</a:t>
            </a:r>
            <a:r>
              <a:rPr lang="en-US" sz="2000" b="1" dirty="0">
                <a:solidFill>
                  <a:schemeClr val="dk1"/>
                </a:solidFill>
                <a:latin typeface="Calibri" panose="020F0502020204030204" pitchFamily="34" charset="0"/>
                <a:ea typeface="Arial"/>
                <a:cs typeface="Calibri" panose="020F0502020204030204" pitchFamily="34" charset="0"/>
                <a:sym typeface="Arial"/>
              </a:rPr>
              <a:t> </a:t>
            </a:r>
            <a:r>
              <a:rPr lang="en-US" sz="2000" b="1" dirty="0" err="1">
                <a:solidFill>
                  <a:schemeClr val="dk1"/>
                </a:solidFill>
                <a:latin typeface="Calibri" panose="020F0502020204030204" pitchFamily="34" charset="0"/>
                <a:ea typeface="Arial"/>
                <a:cs typeface="Calibri" panose="020F0502020204030204" pitchFamily="34" charset="0"/>
                <a:sym typeface="Arial"/>
              </a:rPr>
              <a:t>על</a:t>
            </a:r>
            <a:r>
              <a:rPr lang="en-US" sz="2000" b="1" dirty="0">
                <a:solidFill>
                  <a:schemeClr val="dk1"/>
                </a:solidFill>
                <a:latin typeface="Calibri" panose="020F0502020204030204" pitchFamily="34" charset="0"/>
                <a:ea typeface="Arial"/>
                <a:cs typeface="Calibri" panose="020F0502020204030204" pitchFamily="34" charset="0"/>
                <a:sym typeface="Arial"/>
              </a:rPr>
              <a:t> </a:t>
            </a:r>
            <a:r>
              <a:rPr lang="en-US" sz="2000" b="1" dirty="0" err="1">
                <a:solidFill>
                  <a:schemeClr val="dk1"/>
                </a:solidFill>
                <a:latin typeface="Calibri" panose="020F0502020204030204" pitchFamily="34" charset="0"/>
                <a:ea typeface="Arial"/>
                <a:cs typeface="Calibri" panose="020F0502020204030204" pitchFamily="34" charset="0"/>
                <a:sym typeface="Arial"/>
              </a:rPr>
              <a:t>הנתונים</a:t>
            </a:r>
            <a:r>
              <a:rPr lang="en-US" sz="2000" b="1" dirty="0">
                <a:solidFill>
                  <a:schemeClr val="dk1"/>
                </a:solidFill>
                <a:latin typeface="Calibri" panose="020F0502020204030204" pitchFamily="34" charset="0"/>
                <a:ea typeface="Arial"/>
                <a:cs typeface="Calibri" panose="020F0502020204030204" pitchFamily="34" charset="0"/>
                <a:sym typeface="Arial"/>
              </a:rPr>
              <a:t>-</a:t>
            </a:r>
            <a:endParaRPr sz="2000" b="1" dirty="0">
              <a:solidFill>
                <a:schemeClr val="dk1"/>
              </a:solidFill>
              <a:latin typeface="Calibri" panose="020F0502020204030204" pitchFamily="34" charset="0"/>
              <a:ea typeface="Arial"/>
              <a:cs typeface="Calibri" panose="020F0502020204030204" pitchFamily="34" charset="0"/>
              <a:sym typeface="Arial"/>
            </a:endParaRPr>
          </a:p>
          <a:p>
            <a:pPr marL="0" lvl="0" indent="0" algn="just">
              <a:lnSpc>
                <a:spcPct val="90000"/>
              </a:lnSpc>
              <a:spcBef>
                <a:spcPts val="1000"/>
              </a:spcBef>
              <a:buNone/>
            </a:pPr>
            <a:r>
              <a:rPr lang="he-IL" sz="2000" dirty="0">
                <a:solidFill>
                  <a:schemeClr val="dk1"/>
                </a:solidFill>
                <a:latin typeface="Calibri" panose="020F0502020204030204" pitchFamily="34" charset="0"/>
                <a:ea typeface="Calibri"/>
                <a:cs typeface="Calibri" panose="020F0502020204030204" pitchFamily="34" charset="0"/>
                <a:sym typeface="Arial"/>
              </a:rPr>
              <a:t>במחקר ביטלו את כל התכונות הכפולות כגון שנת ייצור, מזהים ייחודיים, קואורדינטות גיאוגרפיות של מתגים וכל תכונות שאינן תורמות ישירות לתהליך קבלת החלטות.  התכונות שנבחרו כוללות בעיקר הבעיה שזוהתה, גיל המתג מיקום במערכת ועוד.</a:t>
            </a:r>
            <a:endParaRPr lang="he-IL" sz="2000" dirty="0">
              <a:solidFill>
                <a:schemeClr val="dk1"/>
              </a:solidFill>
              <a:latin typeface="Calibri" panose="020F0502020204030204" pitchFamily="34" charset="0"/>
              <a:ea typeface="Calibri"/>
              <a:cs typeface="Calibri" panose="020F0502020204030204" pitchFamily="34" charset="0"/>
              <a:sym typeface="Calibri"/>
            </a:endParaRPr>
          </a:p>
          <a:p>
            <a:pPr marL="0" indent="0" algn="just">
              <a:lnSpc>
                <a:spcPct val="90000"/>
              </a:lnSpc>
              <a:spcBef>
                <a:spcPts val="1000"/>
              </a:spcBef>
              <a:buNone/>
            </a:pPr>
            <a:r>
              <a:rPr lang="he-IL" sz="2000" dirty="0">
                <a:solidFill>
                  <a:schemeClr val="dk1"/>
                </a:solidFill>
                <a:latin typeface="Calibri" panose="020F0502020204030204" pitchFamily="34" charset="0"/>
                <a:ea typeface="Calibri"/>
                <a:cs typeface="Calibri" panose="020F0502020204030204" pitchFamily="34" charset="0"/>
                <a:sym typeface="Calibri"/>
              </a:rPr>
              <a:t>**</a:t>
            </a:r>
            <a:r>
              <a:rPr lang="he-IL" sz="2000" dirty="0">
                <a:solidFill>
                  <a:schemeClr val="dk1"/>
                </a:solidFill>
                <a:latin typeface="Calibri" panose="020F0502020204030204" pitchFamily="34" charset="0"/>
                <a:ea typeface="Arial"/>
                <a:cs typeface="Calibri" panose="020F0502020204030204" pitchFamily="34" charset="0"/>
                <a:sym typeface="Arial"/>
              </a:rPr>
              <a:t>מקורות נתונים, מאפשרים למנהל להסתכל על אירועים קודמים ולהחליט לגביי צורך התחזוקה, סוג פעילות התחזוקה או הסטטוס של גורם התחזוקה</a:t>
            </a:r>
            <a:endParaRPr lang="he-IL" sz="2000" b="1"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1">
              <a:lnSpc>
                <a:spcPct val="90000"/>
              </a:lnSpc>
              <a:spcBef>
                <a:spcPts val="1000"/>
              </a:spcBef>
              <a:spcAft>
                <a:spcPts val="0"/>
              </a:spcAft>
              <a:buNone/>
            </a:pPr>
            <a:endParaRPr sz="20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just" rtl="1">
              <a:lnSpc>
                <a:spcPct val="90000"/>
              </a:lnSpc>
              <a:spcBef>
                <a:spcPts val="1000"/>
              </a:spcBef>
              <a:spcAft>
                <a:spcPts val="0"/>
              </a:spcAft>
              <a:buNone/>
            </a:pPr>
            <a:endParaRPr sz="2000" b="1"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1">
              <a:lnSpc>
                <a:spcPct val="90000"/>
              </a:lnSpc>
              <a:spcBef>
                <a:spcPts val="1000"/>
              </a:spcBef>
              <a:spcAft>
                <a:spcPts val="0"/>
              </a:spcAft>
              <a:buNone/>
            </a:pPr>
            <a:endParaRPr sz="20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just" rtl="1">
              <a:lnSpc>
                <a:spcPct val="90000"/>
              </a:lnSpc>
              <a:spcBef>
                <a:spcPts val="1000"/>
              </a:spcBef>
              <a:spcAft>
                <a:spcPts val="0"/>
              </a:spcAft>
              <a:buClr>
                <a:schemeClr val="dk1"/>
              </a:buClr>
              <a:buSzPts val="1100"/>
              <a:buFont typeface="Arial"/>
              <a:buNone/>
            </a:pPr>
            <a:endParaRPr sz="2000"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0">
              <a:spcBef>
                <a:spcPts val="340"/>
              </a:spcBef>
              <a:spcAft>
                <a:spcPts val="600"/>
              </a:spcAft>
              <a:buNone/>
            </a:pPr>
            <a:endParaRPr sz="2000" dirty="0">
              <a:latin typeface="Calibri" panose="020F0502020204030204" pitchFamily="34" charset="0"/>
              <a:cs typeface="Calibri" panose="020F0502020204030204" pitchFamily="34" charset="0"/>
            </a:endParaRPr>
          </a:p>
        </p:txBody>
      </p:sp>
      <p:sp>
        <p:nvSpPr>
          <p:cNvPr id="3" name="Google Shape;269;gb227a06492_0_42">
            <a:extLst>
              <a:ext uri="{FF2B5EF4-FFF2-40B4-BE49-F238E27FC236}">
                <a16:creationId xmlns:a16="http://schemas.microsoft.com/office/drawing/2014/main" id="{0033B387-7F98-4F2A-8A19-C77EAE139D37}"/>
              </a:ext>
            </a:extLst>
          </p:cNvPr>
          <p:cNvSpPr txBox="1">
            <a:spLocks noGrp="1"/>
          </p:cNvSpPr>
          <p:nvPr>
            <p:ph type="title"/>
          </p:nvPr>
        </p:nvSpPr>
        <p:spPr>
          <a:xfrm flipH="1">
            <a:off x="581300" y="702149"/>
            <a:ext cx="11029500" cy="882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sym typeface="Arial"/>
              </a:rPr>
              <a:t>הדגמת</a:t>
            </a:r>
            <a:r>
              <a:rPr lang="en-US" sz="3600" b="1" dirty="0">
                <a:solidFill>
                  <a:srgbClr val="262626"/>
                </a:solidFill>
                <a:latin typeface="Calibri" panose="020F0502020204030204" pitchFamily="34" charset="0"/>
                <a:cs typeface="Calibri" panose="020F0502020204030204" pitchFamily="34" charset="0"/>
                <a:sym typeface="Arial"/>
              </a:rPr>
              <a:t> </a:t>
            </a:r>
            <a:r>
              <a:rPr lang="he-IL" sz="3600" b="1" dirty="0">
                <a:solidFill>
                  <a:srgbClr val="262626"/>
                </a:solidFill>
                <a:latin typeface="Calibri" panose="020F0502020204030204" pitchFamily="34" charset="0"/>
                <a:cs typeface="Calibri" panose="020F0502020204030204" pitchFamily="34" charset="0"/>
                <a:sym typeface="Arial"/>
              </a:rPr>
              <a:t>הטכניקה</a:t>
            </a:r>
            <a:endParaRPr sz="3600" b="1" dirty="0">
              <a:solidFill>
                <a:srgbClr val="262626"/>
              </a:solidFill>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b227a06492_0_79"/>
          <p:cNvSpPr txBox="1">
            <a:spLocks noGrp="1"/>
          </p:cNvSpPr>
          <p:nvPr>
            <p:ph type="body" idx="1"/>
          </p:nvPr>
        </p:nvSpPr>
        <p:spPr>
          <a:xfrm flipH="1">
            <a:off x="581199" y="1099529"/>
            <a:ext cx="11029599" cy="4875900"/>
          </a:xfrm>
          <a:prstGeom prst="rect">
            <a:avLst/>
          </a:prstGeom>
        </p:spPr>
        <p:txBody>
          <a:bodyPr spcFirstLastPara="1" wrap="square" lIns="91425" tIns="45700" rIns="91425" bIns="45700" anchor="ctr" anchorCtr="0">
            <a:noAutofit/>
          </a:bodyPr>
          <a:lstStyle/>
          <a:p>
            <a:pPr marL="0" lvl="0" indent="0" rtl="1">
              <a:lnSpc>
                <a:spcPct val="90000"/>
              </a:lnSpc>
              <a:spcBef>
                <a:spcPts val="1000"/>
              </a:spcBef>
              <a:spcAft>
                <a:spcPts val="0"/>
              </a:spcAft>
              <a:buClr>
                <a:schemeClr val="dk1"/>
              </a:buClr>
              <a:buSzPts val="1100"/>
              <a:buFont typeface="Arial"/>
              <a:buNone/>
            </a:pPr>
            <a:r>
              <a:rPr lang="he-IL" sz="2400" b="1" dirty="0">
                <a:solidFill>
                  <a:schemeClr val="dk1"/>
                </a:solidFill>
                <a:latin typeface="Calibri" panose="020F0502020204030204" pitchFamily="34" charset="0"/>
                <a:ea typeface="Arial"/>
                <a:cs typeface="Calibri" panose="020F0502020204030204" pitchFamily="34" charset="0"/>
                <a:sym typeface="Arial"/>
              </a:rPr>
              <a:t>שימוש באלגוריתמי עצים לניתוח הנתונים ופיתוח מודלי חיזוי-</a:t>
            </a:r>
          </a:p>
          <a:p>
            <a:pPr marL="0" lvl="0" indent="0">
              <a:lnSpc>
                <a:spcPct val="90000"/>
              </a:lnSpc>
              <a:spcBef>
                <a:spcPts val="1000"/>
              </a:spcBef>
              <a:buClr>
                <a:schemeClr val="dk1"/>
              </a:buClr>
              <a:buSzPts val="1100"/>
              <a:buNone/>
            </a:pPr>
            <a:r>
              <a:rPr lang="he-IL" sz="2000" dirty="0">
                <a:solidFill>
                  <a:schemeClr val="dk1"/>
                </a:solidFill>
                <a:latin typeface="Calibri" panose="020F0502020204030204" pitchFamily="34" charset="0"/>
                <a:ea typeface="Arial"/>
                <a:cs typeface="Calibri" panose="020F0502020204030204" pitchFamily="34" charset="0"/>
                <a:sym typeface="Arial"/>
              </a:rPr>
              <a:t>אחרי ניקוי הנתונים של המתגים החוקרים במאמר פיתחו שלושה מודלים כאשר כל אחד מהם התבסס על אלגוריתם שונה. הראשון התבסס על אלגוריתם שונה מבין השלושה המוזכרים לעיל. כל מודל פותח באופן עצמאי וכל אחד מהמודלים השתמש בנתונים משלו. המודלים התבססו על 6 תכונות של המתגים כגון גיל, בעיות עבר, מיקום במערכת ועוד. המודלים התבססו על נתונים היסטוריים. </a:t>
            </a:r>
          </a:p>
          <a:p>
            <a:pPr marL="0" lvl="0" indent="0">
              <a:lnSpc>
                <a:spcPct val="90000"/>
              </a:lnSpc>
              <a:spcBef>
                <a:spcPts val="1000"/>
              </a:spcBef>
              <a:buClr>
                <a:schemeClr val="dk1"/>
              </a:buClr>
              <a:buSzPts val="1100"/>
              <a:buNone/>
            </a:pPr>
            <a:r>
              <a:rPr lang="he-IL" sz="2000" dirty="0">
                <a:solidFill>
                  <a:schemeClr val="dk1"/>
                </a:solidFill>
                <a:latin typeface="Calibri" panose="020F0502020204030204" pitchFamily="34" charset="0"/>
                <a:ea typeface="Arial"/>
                <a:cs typeface="Calibri" panose="020F0502020204030204" pitchFamily="34" charset="0"/>
                <a:sym typeface="Arial"/>
              </a:rPr>
              <a:t>המודלים יוכלו לחזות את הצורך בתחזוקה, סוג פעילות התחזוקה ומצב גורם התחזוקה ובעצם אם צריך לבצע תחזוקה. מהתוצאות ניתן להבין כי כל המודלים היו בדיוק של למעלה מ80 אחוז (שקופית הבאה יש את הטבלה) באשר לניבוי התחזוקה. </a:t>
            </a:r>
            <a:endParaRPr sz="2400" b="1" dirty="0">
              <a:solidFill>
                <a:schemeClr val="dk1"/>
              </a:solidFill>
              <a:latin typeface="Calibri" panose="020F0502020204030204" pitchFamily="34" charset="0"/>
              <a:ea typeface="Arial"/>
              <a:cs typeface="Calibri" panose="020F0502020204030204" pitchFamily="34" charset="0"/>
              <a:sym typeface="Arial"/>
            </a:endParaRPr>
          </a:p>
          <a:p>
            <a:pPr marL="0" lvl="0" indent="0" algn="just" rtl="0">
              <a:spcBef>
                <a:spcPts val="340"/>
              </a:spcBef>
              <a:spcAft>
                <a:spcPts val="600"/>
              </a:spcAft>
              <a:buNone/>
            </a:pPr>
            <a:endParaRPr dirty="0">
              <a:latin typeface="Calibri" panose="020F0502020204030204" pitchFamily="34" charset="0"/>
              <a:cs typeface="Calibri" panose="020F0502020204030204" pitchFamily="34" charset="0"/>
            </a:endParaRPr>
          </a:p>
        </p:txBody>
      </p:sp>
      <p:sp>
        <p:nvSpPr>
          <p:cNvPr id="3" name="Google Shape;269;gb227a06492_0_42">
            <a:extLst>
              <a:ext uri="{FF2B5EF4-FFF2-40B4-BE49-F238E27FC236}">
                <a16:creationId xmlns:a16="http://schemas.microsoft.com/office/drawing/2014/main" id="{6A0C65A7-143F-4259-A5C6-081A2A76CDF5}"/>
              </a:ext>
            </a:extLst>
          </p:cNvPr>
          <p:cNvSpPr txBox="1">
            <a:spLocks noGrp="1"/>
          </p:cNvSpPr>
          <p:nvPr>
            <p:ph type="title"/>
          </p:nvPr>
        </p:nvSpPr>
        <p:spPr>
          <a:xfrm flipH="1">
            <a:off x="581300" y="702149"/>
            <a:ext cx="11029500" cy="882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sym typeface="Arial"/>
              </a:rPr>
              <a:t>הדגמת</a:t>
            </a:r>
            <a:r>
              <a:rPr lang="en-US" sz="3600" b="1" dirty="0">
                <a:solidFill>
                  <a:srgbClr val="262626"/>
                </a:solidFill>
                <a:latin typeface="Calibri" panose="020F0502020204030204" pitchFamily="34" charset="0"/>
                <a:cs typeface="Calibri" panose="020F0502020204030204" pitchFamily="34" charset="0"/>
                <a:sym typeface="Arial"/>
              </a:rPr>
              <a:t> </a:t>
            </a:r>
            <a:r>
              <a:rPr lang="he-IL" sz="3600" b="1" dirty="0">
                <a:solidFill>
                  <a:srgbClr val="262626"/>
                </a:solidFill>
                <a:latin typeface="Calibri" panose="020F0502020204030204" pitchFamily="34" charset="0"/>
                <a:cs typeface="Calibri" panose="020F0502020204030204" pitchFamily="34" charset="0"/>
                <a:sym typeface="Arial"/>
              </a:rPr>
              <a:t>הטכניקה</a:t>
            </a:r>
            <a:endParaRPr sz="3600" b="1" dirty="0">
              <a:solidFill>
                <a:srgbClr val="262626"/>
              </a:solidFill>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b227a06492_0_104"/>
          <p:cNvSpPr txBox="1">
            <a:spLocks noGrp="1"/>
          </p:cNvSpPr>
          <p:nvPr>
            <p:ph type="body" idx="1"/>
          </p:nvPr>
        </p:nvSpPr>
        <p:spPr>
          <a:xfrm flipH="1">
            <a:off x="581300" y="1099529"/>
            <a:ext cx="11029500" cy="4875900"/>
          </a:xfrm>
          <a:prstGeom prst="rect">
            <a:avLst/>
          </a:prstGeom>
        </p:spPr>
        <p:txBody>
          <a:bodyPr spcFirstLastPara="1" wrap="square" lIns="91425" tIns="45700" rIns="91425" bIns="45700" anchor="ctr" anchorCtr="0">
            <a:noAutofit/>
          </a:bodyPr>
          <a:lstStyle/>
          <a:p>
            <a:pPr marL="0" lvl="0" indent="0">
              <a:spcAft>
                <a:spcPts val="600"/>
              </a:spcAft>
              <a:buNone/>
            </a:pPr>
            <a:r>
              <a:rPr lang="he-IL" sz="2000" dirty="0">
                <a:latin typeface="Calibri" panose="020F0502020204030204" pitchFamily="34" charset="0"/>
                <a:cs typeface="Calibri" panose="020F0502020204030204" pitchFamily="34" charset="0"/>
              </a:rPr>
              <a:t>כל המודלים היו בדיוק של למעלה מ80 אחוז כאשר המודל השלישי שהתבסס על אלגוריתם של</a:t>
            </a:r>
          </a:p>
          <a:p>
            <a:pPr marL="0" lvl="0" indent="0">
              <a:spcAft>
                <a:spcPts val="600"/>
              </a:spcAft>
              <a:buNone/>
            </a:pPr>
            <a:r>
              <a:rPr lang="en-US" sz="2000" dirty="0"/>
              <a:t>Gradient Boosted Tree (GBT)</a:t>
            </a:r>
            <a:r>
              <a:rPr lang="he-IL" sz="2000" dirty="0"/>
              <a:t> היה ברמת הדיוק הגבוהה ביותר של 86 אחוז</a:t>
            </a:r>
          </a:p>
          <a:p>
            <a:pPr marL="0" lvl="0" indent="0">
              <a:spcAft>
                <a:spcPts val="600"/>
              </a:spcAft>
              <a:buNone/>
            </a:pPr>
            <a:r>
              <a:rPr lang="he-IL" sz="2000" dirty="0">
                <a:latin typeface="Calibri" panose="020F0502020204030204" pitchFamily="34" charset="0"/>
                <a:cs typeface="Calibri" panose="020F0502020204030204" pitchFamily="34" charset="0"/>
              </a:rPr>
              <a:t>שיעור השגיאה של שלושת המודלים היה בכ-15 אחוז </a:t>
            </a:r>
          </a:p>
          <a:p>
            <a:pPr marL="0" lvl="0" indent="0">
              <a:spcAft>
                <a:spcPts val="600"/>
              </a:spcAft>
              <a:buNone/>
            </a:pPr>
            <a:r>
              <a:rPr lang="he-IL" sz="2000" dirty="0">
                <a:latin typeface="Calibri" panose="020F0502020204030204" pitchFamily="34" charset="0"/>
                <a:cs typeface="Calibri" panose="020F0502020204030204" pitchFamily="34" charset="0"/>
              </a:rPr>
              <a:t>מדד הדיוק ורגישות המודל </a:t>
            </a:r>
            <a:r>
              <a:rPr lang="en-US" sz="2000" dirty="0">
                <a:latin typeface="Calibri" panose="020F0502020204030204" pitchFamily="34" charset="0"/>
                <a:cs typeface="Calibri" panose="020F0502020204030204" pitchFamily="34" charset="0"/>
              </a:rPr>
              <a:t>f-score)</a:t>
            </a:r>
            <a:r>
              <a:rPr lang="he-IL" sz="2000" dirty="0">
                <a:latin typeface="Calibri" panose="020F0502020204030204" pitchFamily="34" charset="0"/>
                <a:cs typeface="Calibri" panose="020F0502020204030204" pitchFamily="34" charset="0"/>
              </a:rPr>
              <a:t>) של שלושת המודלים מעל 85 אחוז  </a:t>
            </a:r>
          </a:p>
        </p:txBody>
      </p:sp>
      <p:sp>
        <p:nvSpPr>
          <p:cNvPr id="3" name="Google Shape;269;gb227a06492_0_42">
            <a:extLst>
              <a:ext uri="{FF2B5EF4-FFF2-40B4-BE49-F238E27FC236}">
                <a16:creationId xmlns:a16="http://schemas.microsoft.com/office/drawing/2014/main" id="{4F524DA3-0623-45AE-8824-E1DEEC658114}"/>
              </a:ext>
            </a:extLst>
          </p:cNvPr>
          <p:cNvSpPr txBox="1">
            <a:spLocks noGrp="1"/>
          </p:cNvSpPr>
          <p:nvPr>
            <p:ph type="title"/>
          </p:nvPr>
        </p:nvSpPr>
        <p:spPr>
          <a:xfrm flipH="1">
            <a:off x="581300" y="702149"/>
            <a:ext cx="11029500" cy="882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sym typeface="Arial"/>
              </a:rPr>
              <a:t>הדגמת</a:t>
            </a:r>
            <a:r>
              <a:rPr lang="en-US" sz="3600" b="1" dirty="0">
                <a:solidFill>
                  <a:srgbClr val="262626"/>
                </a:solidFill>
                <a:latin typeface="Calibri" panose="020F0502020204030204" pitchFamily="34" charset="0"/>
                <a:cs typeface="Calibri" panose="020F0502020204030204" pitchFamily="34" charset="0"/>
                <a:sym typeface="Arial"/>
              </a:rPr>
              <a:t> </a:t>
            </a:r>
            <a:r>
              <a:rPr lang="he-IL" sz="3600" b="1" dirty="0">
                <a:solidFill>
                  <a:srgbClr val="262626"/>
                </a:solidFill>
                <a:latin typeface="Calibri" panose="020F0502020204030204" pitchFamily="34" charset="0"/>
                <a:cs typeface="Calibri" panose="020F0502020204030204" pitchFamily="34" charset="0"/>
                <a:sym typeface="Arial"/>
              </a:rPr>
              <a:t>הטכניקה- ניתוח התוצאות-</a:t>
            </a:r>
            <a:endParaRPr sz="3600" b="1" dirty="0">
              <a:solidFill>
                <a:srgbClr val="262626"/>
              </a:solidFill>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b227a06492_0_72"/>
          <p:cNvSpPr txBox="1">
            <a:spLocks noGrp="1"/>
          </p:cNvSpPr>
          <p:nvPr>
            <p:ph type="body" idx="1"/>
          </p:nvPr>
        </p:nvSpPr>
        <p:spPr>
          <a:xfrm flipH="1">
            <a:off x="7659425" y="2239765"/>
            <a:ext cx="3914100" cy="3791359"/>
          </a:xfrm>
          <a:prstGeom prst="rect">
            <a:avLst/>
          </a:prstGeom>
        </p:spPr>
        <p:txBody>
          <a:bodyPr spcFirstLastPara="1" wrap="square" lIns="91425" tIns="45700" rIns="91425" bIns="45700" anchor="ctr" anchorCtr="0">
            <a:noAutofit/>
          </a:bodyPr>
          <a:lstStyle/>
          <a:p>
            <a:pPr marL="0" lvl="0" indent="0" rtl="1">
              <a:lnSpc>
                <a:spcPct val="90000"/>
              </a:lnSpc>
              <a:spcBef>
                <a:spcPts val="1000"/>
              </a:spcBef>
              <a:spcAft>
                <a:spcPts val="0"/>
              </a:spcAft>
              <a:buClr>
                <a:schemeClr val="dk1"/>
              </a:buClr>
              <a:buSzPts val="1100"/>
              <a:buFont typeface="Arial"/>
              <a:buNone/>
            </a:pPr>
            <a:endParaRPr sz="2400" b="1" dirty="0">
              <a:solidFill>
                <a:schemeClr val="dk1"/>
              </a:solidFill>
              <a:latin typeface="Calibri" panose="020F0502020204030204" pitchFamily="34" charset="0"/>
              <a:ea typeface="Arial"/>
              <a:cs typeface="Calibri" panose="020F0502020204030204" pitchFamily="34" charset="0"/>
              <a:sym typeface="Arial"/>
            </a:endParaRPr>
          </a:p>
          <a:p>
            <a:pPr marL="0" lvl="0" indent="0" rtl="0">
              <a:spcBef>
                <a:spcPts val="340"/>
              </a:spcBef>
              <a:spcAft>
                <a:spcPts val="600"/>
              </a:spcAft>
              <a:buNone/>
            </a:pPr>
            <a:endParaRPr dirty="0">
              <a:latin typeface="Calibri" panose="020F0502020204030204" pitchFamily="34" charset="0"/>
              <a:cs typeface="Calibri" panose="020F0502020204030204" pitchFamily="34" charset="0"/>
            </a:endParaRPr>
          </a:p>
        </p:txBody>
      </p:sp>
      <p:sp>
        <p:nvSpPr>
          <p:cNvPr id="4" name="Google Shape;269;gb227a06492_0_42">
            <a:extLst>
              <a:ext uri="{FF2B5EF4-FFF2-40B4-BE49-F238E27FC236}">
                <a16:creationId xmlns:a16="http://schemas.microsoft.com/office/drawing/2014/main" id="{41398BF9-5E46-441A-900F-A0C968F1A88C}"/>
              </a:ext>
            </a:extLst>
          </p:cNvPr>
          <p:cNvSpPr txBox="1">
            <a:spLocks noGrp="1"/>
          </p:cNvSpPr>
          <p:nvPr>
            <p:ph type="title"/>
          </p:nvPr>
        </p:nvSpPr>
        <p:spPr>
          <a:xfrm flipH="1">
            <a:off x="581300" y="702149"/>
            <a:ext cx="11029500" cy="882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sym typeface="Arial"/>
              </a:rPr>
              <a:t>הדגמת</a:t>
            </a:r>
            <a:r>
              <a:rPr lang="en-US" sz="3600" b="1" dirty="0">
                <a:solidFill>
                  <a:srgbClr val="262626"/>
                </a:solidFill>
                <a:latin typeface="Calibri" panose="020F0502020204030204" pitchFamily="34" charset="0"/>
                <a:cs typeface="Calibri" panose="020F0502020204030204" pitchFamily="34" charset="0"/>
                <a:sym typeface="Arial"/>
              </a:rPr>
              <a:t> </a:t>
            </a:r>
            <a:r>
              <a:rPr lang="he-IL" sz="3600" b="1" dirty="0">
                <a:solidFill>
                  <a:srgbClr val="262626"/>
                </a:solidFill>
                <a:latin typeface="Calibri" panose="020F0502020204030204" pitchFamily="34" charset="0"/>
                <a:cs typeface="Calibri" panose="020F0502020204030204" pitchFamily="34" charset="0"/>
                <a:sym typeface="Arial"/>
              </a:rPr>
              <a:t>הטכניקה</a:t>
            </a:r>
            <a:endParaRPr sz="3600" b="1" dirty="0">
              <a:solidFill>
                <a:srgbClr val="262626"/>
              </a:solidFill>
              <a:latin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05787FD3-F8C3-45BC-B366-77CB5ACAE820}"/>
              </a:ext>
            </a:extLst>
          </p:cNvPr>
          <p:cNvPicPr>
            <a:picLocks noChangeAspect="1"/>
          </p:cNvPicPr>
          <p:nvPr/>
        </p:nvPicPr>
        <p:blipFill>
          <a:blip r:embed="rId3"/>
          <a:stretch>
            <a:fillRect/>
          </a:stretch>
        </p:blipFill>
        <p:spPr>
          <a:xfrm>
            <a:off x="323443" y="1788528"/>
            <a:ext cx="11512385" cy="436732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b07ac40248_0_8"/>
          <p:cNvSpPr txBox="1">
            <a:spLocks noGrp="1"/>
          </p:cNvSpPr>
          <p:nvPr>
            <p:ph type="dt" idx="10"/>
          </p:nvPr>
        </p:nvSpPr>
        <p:spPr>
          <a:xfrm flipH="1">
            <a:off x="1741149" y="6423914"/>
            <a:ext cx="2844900" cy="365100"/>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1050">
                <a:latin typeface="Calibri" panose="020F0502020204030204" pitchFamily="34" charset="0"/>
                <a:cs typeface="Calibri" panose="020F0502020204030204" pitchFamily="34" charset="0"/>
              </a:rPr>
              <a:t>3 דצמבר, 2020</a:t>
            </a:r>
            <a:endParaRPr sz="1050">
              <a:latin typeface="Calibri" panose="020F0502020204030204" pitchFamily="34" charset="0"/>
              <a:cs typeface="Calibri" panose="020F0502020204030204" pitchFamily="34" charset="0"/>
            </a:endParaRPr>
          </a:p>
        </p:txBody>
      </p:sp>
      <p:sp>
        <p:nvSpPr>
          <p:cNvPr id="303" name="Google Shape;303;gb07ac40248_0_8"/>
          <p:cNvSpPr txBox="1"/>
          <p:nvPr/>
        </p:nvSpPr>
        <p:spPr>
          <a:xfrm>
            <a:off x="1633688" y="3560625"/>
            <a:ext cx="9460200" cy="1924800"/>
          </a:xfrm>
          <a:prstGeom prst="rect">
            <a:avLst/>
          </a:prstGeom>
          <a:noFill/>
          <a:ln>
            <a:noFill/>
          </a:ln>
        </p:spPr>
        <p:txBody>
          <a:bodyPr spcFirstLastPara="1" wrap="square" lIns="91425" tIns="91425" rIns="91425" bIns="91425" anchor="t" anchorCtr="0">
            <a:noAutofit/>
          </a:bodyPr>
          <a:lstStyle/>
          <a:p>
            <a:pPr marL="0" lvl="0" indent="0" algn="ctr" rtl="0">
              <a:lnSpc>
                <a:spcPct val="140000"/>
              </a:lnSpc>
              <a:spcBef>
                <a:spcPts val="0"/>
              </a:spcBef>
              <a:spcAft>
                <a:spcPts val="0"/>
              </a:spcAft>
              <a:buNone/>
            </a:pPr>
            <a:endParaRPr sz="5400" b="1" dirty="0">
              <a:solidFill>
                <a:schemeClr val="lt1"/>
              </a:solidFill>
              <a:latin typeface="Calibri" panose="020F0502020204030204" pitchFamily="34" charset="0"/>
              <a:ea typeface="Tahoma"/>
              <a:cs typeface="Calibri" panose="020F0502020204030204" pitchFamily="34" charset="0"/>
              <a:sym typeface="Tahoma"/>
            </a:endParaRPr>
          </a:p>
        </p:txBody>
      </p:sp>
      <p:sp>
        <p:nvSpPr>
          <p:cNvPr id="5" name="Google Shape;136;p5">
            <a:extLst>
              <a:ext uri="{FF2B5EF4-FFF2-40B4-BE49-F238E27FC236}">
                <a16:creationId xmlns:a16="http://schemas.microsoft.com/office/drawing/2014/main" id="{0DEDB51F-DB1D-4ECE-80C4-D2790690ED79}"/>
              </a:ext>
            </a:extLst>
          </p:cNvPr>
          <p:cNvSpPr/>
          <p:nvPr/>
        </p:nvSpPr>
        <p:spPr>
          <a:xfrm>
            <a:off x="4862596" y="5995470"/>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he-IL" sz="3200" b="1" dirty="0" err="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Libre Franklin"/>
              </a:rPr>
              <a:t>טארק</a:t>
            </a:r>
            <a:endParaRPr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Google Shape;137;p5">
            <a:extLst>
              <a:ext uri="{FF2B5EF4-FFF2-40B4-BE49-F238E27FC236}">
                <a16:creationId xmlns:a16="http://schemas.microsoft.com/office/drawing/2014/main" id="{CB495946-1C84-4EB3-9AB7-638994CCD45D}"/>
              </a:ext>
            </a:extLst>
          </p:cNvPr>
          <p:cNvSpPr txBox="1"/>
          <p:nvPr/>
        </p:nvSpPr>
        <p:spPr>
          <a:xfrm>
            <a:off x="871710" y="323962"/>
            <a:ext cx="10222178" cy="210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מערכות אוטומטיות </a:t>
            </a:r>
          </a:p>
          <a:p>
            <a:pPr marL="0" lvl="0" indent="0" algn="ctr" rtl="0">
              <a:lnSpc>
                <a:spcPct val="115000"/>
              </a:lnSpc>
              <a:spcBef>
                <a:spcPts val="0"/>
              </a:spcBef>
              <a:spcAft>
                <a:spcPts val="0"/>
              </a:spcAft>
              <a:buClr>
                <a:schemeClr val="dk1"/>
              </a:buClr>
              <a:buSzPts val="1100"/>
              <a:buFont typeface="Arial"/>
              <a:buNone/>
            </a:pPr>
            <a:r>
              <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בעלות דיוק גבוה במכונת ייצור</a:t>
            </a:r>
          </a:p>
          <a:p>
            <a:pPr marL="0" lvl="0" indent="0" algn="ctr" rtl="0">
              <a:lnSpc>
                <a:spcPct val="140000"/>
              </a:lnSpc>
              <a:spcBef>
                <a:spcPts val="0"/>
              </a:spcBef>
              <a:spcAft>
                <a:spcPts val="0"/>
              </a:spcAft>
              <a:buNone/>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0" eaLnBrk="1" fontAlgn="auto" latinLnBrk="0" hangingPunct="1">
              <a:spcBef>
                <a:spcPts val="320"/>
              </a:spcBef>
              <a:spcAft>
                <a:spcPts val="0"/>
              </a:spcAft>
              <a:buClr>
                <a:srgbClr val="000000"/>
              </a:buClr>
              <a:buSzPts val="1100"/>
              <a:buFont typeface="Arial"/>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0" eaLnBrk="1" fontAlgn="auto" latinLnBrk="0" hangingPunct="1">
              <a:spcBef>
                <a:spcPts val="600"/>
              </a:spcBef>
              <a:spcAft>
                <a:spcPts val="600"/>
              </a:spcAft>
              <a:buClr>
                <a:srgbClr val="1CADE4"/>
              </a:buClr>
              <a:buSzPts val="1472"/>
              <a:buFont typeface="Noto Sans Symbols"/>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1" eaLnBrk="1" fontAlgn="auto" latinLnBrk="0" hangingPunct="1">
              <a:spcBef>
                <a:spcPts val="0"/>
              </a:spcBef>
              <a:spcAft>
                <a:spcPts val="0"/>
              </a:spcAft>
              <a:buClr>
                <a:srgbClr val="000000"/>
              </a:buClr>
              <a:buSzTx/>
              <a:buFont typeface="Arial"/>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b07ac40248_0_18"/>
          <p:cNvSpPr txBox="1">
            <a:spLocks noGrp="1"/>
          </p:cNvSpPr>
          <p:nvPr>
            <p:ph type="title"/>
          </p:nvPr>
        </p:nvSpPr>
        <p:spPr>
          <a:xfrm flipH="1">
            <a:off x="691864" y="524841"/>
            <a:ext cx="11029500" cy="1188600"/>
          </a:xfrm>
          <a:prstGeom prst="rect">
            <a:avLst/>
          </a:prstGeom>
          <a:noFill/>
          <a:ln>
            <a:noFill/>
          </a:ln>
        </p:spPr>
        <p:txBody>
          <a:bodyPr spcFirstLastPara="1" wrap="square" lIns="91425" tIns="45700" rIns="91425" bIns="45700" anchor="b" anchorCtr="0">
            <a:noAutofit/>
          </a:bodyPr>
          <a:lstStyle/>
          <a:p>
            <a:pPr marL="0" lvl="0" indent="0" algn="r" rtl="1">
              <a:lnSpc>
                <a:spcPct val="100000"/>
              </a:lnSpc>
              <a:spcBef>
                <a:spcPts val="0"/>
              </a:spcBef>
              <a:spcAft>
                <a:spcPts val="0"/>
              </a:spcAft>
              <a:buClr>
                <a:srgbClr val="3F3F3F"/>
              </a:buClr>
              <a:buSzPts val="2800"/>
              <a:buFont typeface="Tahoma"/>
              <a:buNone/>
            </a:pPr>
            <a:r>
              <a:rPr lang="en-US" sz="4400" b="1" dirty="0" err="1">
                <a:solidFill>
                  <a:srgbClr val="262626"/>
                </a:solidFill>
                <a:latin typeface="Calibri" panose="020F0502020204030204" pitchFamily="34" charset="0"/>
                <a:cs typeface="Calibri" panose="020F0502020204030204" pitchFamily="34" charset="0"/>
              </a:rPr>
              <a:t>הגדרת</a:t>
            </a:r>
            <a:r>
              <a:rPr lang="en-US" sz="4400" b="1" dirty="0">
                <a:solidFill>
                  <a:srgbClr val="262626"/>
                </a:solidFill>
                <a:latin typeface="Calibri" panose="020F0502020204030204" pitchFamily="34" charset="0"/>
                <a:cs typeface="Calibri" panose="020F0502020204030204" pitchFamily="34" charset="0"/>
              </a:rPr>
              <a:t> </a:t>
            </a:r>
            <a:r>
              <a:rPr lang="en-US" sz="4400" b="1" dirty="0" err="1">
                <a:solidFill>
                  <a:srgbClr val="262626"/>
                </a:solidFill>
                <a:latin typeface="Calibri" panose="020F0502020204030204" pitchFamily="34" charset="0"/>
                <a:cs typeface="Calibri" panose="020F0502020204030204" pitchFamily="34" charset="0"/>
              </a:rPr>
              <a:t>הבעיה</a:t>
            </a:r>
            <a:endParaRPr sz="4400" b="1" dirty="0">
              <a:solidFill>
                <a:srgbClr val="262626"/>
              </a:solidFill>
              <a:latin typeface="Calibri" panose="020F0502020204030204" pitchFamily="34" charset="0"/>
              <a:cs typeface="Calibri" panose="020F0502020204030204" pitchFamily="34" charset="0"/>
            </a:endParaRPr>
          </a:p>
        </p:txBody>
      </p:sp>
      <p:sp>
        <p:nvSpPr>
          <p:cNvPr id="309" name="Google Shape;309;gb07ac40248_0_18"/>
          <p:cNvSpPr txBox="1">
            <a:spLocks noGrp="1"/>
          </p:cNvSpPr>
          <p:nvPr>
            <p:ph type="body" idx="1"/>
          </p:nvPr>
        </p:nvSpPr>
        <p:spPr>
          <a:xfrm flipH="1">
            <a:off x="581307" y="1890290"/>
            <a:ext cx="11029500" cy="3634500"/>
          </a:xfrm>
          <a:prstGeom prst="rect">
            <a:avLst/>
          </a:prstGeom>
          <a:noFill/>
          <a:ln>
            <a:noFill/>
          </a:ln>
        </p:spPr>
        <p:txBody>
          <a:bodyPr spcFirstLastPara="1" wrap="square" lIns="91425" tIns="45700" rIns="91425" bIns="45700" anchor="ctr" anchorCtr="0">
            <a:noAutofit/>
          </a:bodyPr>
          <a:lstStyle/>
          <a:p>
            <a:pPr marL="0" indent="0">
              <a:spcBef>
                <a:spcPts val="0"/>
              </a:spcBef>
              <a:buClr>
                <a:schemeClr val="dk1"/>
              </a:buClr>
              <a:buSzPts val="1100"/>
              <a:buNone/>
            </a:pPr>
            <a:r>
              <a:rPr lang="he-IL" sz="2400" b="1" dirty="0">
                <a:solidFill>
                  <a:schemeClr val="dk1"/>
                </a:solidFill>
                <a:latin typeface="Calibri" panose="020F0502020204030204" pitchFamily="34" charset="0"/>
                <a:cs typeface="Calibri" panose="020F0502020204030204" pitchFamily="34" charset="0"/>
              </a:rPr>
              <a:t>הבעיה העיקרית </a:t>
            </a:r>
            <a:r>
              <a:rPr lang="he-IL" sz="2400" dirty="0">
                <a:solidFill>
                  <a:schemeClr val="dk1"/>
                </a:solidFill>
                <a:latin typeface="Calibri" panose="020F0502020204030204" pitchFamily="34" charset="0"/>
                <a:cs typeface="Calibri" panose="020F0502020204030204" pitchFamily="34" charset="0"/>
              </a:rPr>
              <a:t>שאנחנו מכוונים היא להתגבר על היעדר מערכת אוטומציה שיכולה לתת קצב דיוק של מכונת הייצור בזמן נתון. גם הפרמטרים החשובים של מד האנרגיה הנדרשים להכנת דוח הספק במערכת אוטומציה לטיפול בבעיות הייצור, במרווח זמן נתון, לא תועדו.</a:t>
            </a:r>
          </a:p>
          <a:p>
            <a:pPr marL="0" indent="0">
              <a:spcBef>
                <a:spcPts val="0"/>
              </a:spcBef>
              <a:buClr>
                <a:schemeClr val="dk1"/>
              </a:buClr>
              <a:buSzPts val="1100"/>
              <a:buNone/>
            </a:pPr>
            <a:endParaRPr lang="he-IL" sz="2400" dirty="0">
              <a:solidFill>
                <a:schemeClr val="dk1"/>
              </a:solidFill>
              <a:latin typeface="Calibri" panose="020F0502020204030204" pitchFamily="34" charset="0"/>
              <a:cs typeface="Calibri" panose="020F0502020204030204" pitchFamily="34" charset="0"/>
            </a:endParaRPr>
          </a:p>
          <a:p>
            <a:pPr marL="0" indent="0">
              <a:spcBef>
                <a:spcPts val="0"/>
              </a:spcBef>
              <a:buClr>
                <a:schemeClr val="dk1"/>
              </a:buClr>
              <a:buSzPts val="1100"/>
              <a:buNone/>
            </a:pPr>
            <a:r>
              <a:rPr lang="he-IL" sz="2400" dirty="0">
                <a:solidFill>
                  <a:schemeClr val="dk1"/>
                </a:solidFill>
                <a:latin typeface="Calibri" panose="020F0502020204030204" pitchFamily="34" charset="0"/>
                <a:cs typeface="Calibri" panose="020F0502020204030204" pitchFamily="34" charset="0"/>
              </a:rPr>
              <a:t>במפעל של יצור סכורה רצו לשבר את מערכת אוטומציה כך שיכלו המהנדסים לדעת מראש תמונת מצב עתידית על כל מכונה כך שידעו מתי תקרוס או מה רמת הדיוק של כל מכונה בכל רמת עומס וזמן נתון .</a:t>
            </a:r>
          </a:p>
          <a:p>
            <a:pPr marL="0" indent="0">
              <a:spcBef>
                <a:spcPts val="0"/>
              </a:spcBef>
              <a:buClr>
                <a:schemeClr val="dk1"/>
              </a:buClr>
              <a:buSzPts val="1100"/>
              <a:buNone/>
            </a:pPr>
            <a:endParaRPr lang="he-IL" sz="2400"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400" dirty="0">
              <a:solidFill>
                <a:schemeClr val="dk1"/>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flipH="1">
            <a:off x="691748"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אחזקה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חזויה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he-IL"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שאלות</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המחקר</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23" name="Google Shape;123;p3"/>
          <p:cNvSpPr txBox="1">
            <a:spLocks noGrp="1"/>
          </p:cNvSpPr>
          <p:nvPr>
            <p:ph type="body" idx="1"/>
          </p:nvPr>
        </p:nvSpPr>
        <p:spPr>
          <a:xfrm flipH="1">
            <a:off x="581192" y="1890290"/>
            <a:ext cx="11029615" cy="3634486"/>
          </a:xfrm>
          <a:prstGeom prst="rect">
            <a:avLst/>
          </a:prstGeom>
          <a:noFill/>
          <a:ln>
            <a:noFill/>
          </a:ln>
        </p:spPr>
        <p:txBody>
          <a:bodyPr spcFirstLastPara="1" wrap="square" lIns="91425" tIns="45700" rIns="91425" bIns="45700" anchor="ctr" anchorCtr="0">
            <a:normAutofit/>
          </a:bodyPr>
          <a:lstStyle/>
          <a:p>
            <a:pPr marL="342900" marR="0" lvl="0" indent="-342900" algn="r" rtl="1">
              <a:lnSpc>
                <a:spcPct val="110000"/>
              </a:lnSpc>
              <a:spcBef>
                <a:spcPts val="0"/>
              </a:spcBef>
              <a:spcAft>
                <a:spcPts val="0"/>
              </a:spcAft>
              <a:buSzPts val="1656"/>
              <a:buFont typeface="Franklin Gothic"/>
              <a:buAutoNum type="arabicPeriod"/>
            </a:pPr>
            <a:r>
              <a:rPr lang="en-US" sz="2400" b="1" dirty="0" err="1">
                <a:solidFill>
                  <a:schemeClr val="dk1"/>
                </a:solidFill>
                <a:latin typeface="Calibri" panose="020F0502020204030204" pitchFamily="34" charset="0"/>
                <a:cs typeface="Calibri" panose="020F0502020204030204" pitchFamily="34" charset="0"/>
              </a:rPr>
              <a:t>כיצד</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לייעל</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ולשפר</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אמינות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למערכות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צבאיות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על</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ידי</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אחזקה</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חזויה</a:t>
            </a:r>
            <a:r>
              <a:rPr lang="en-US" sz="2400" b="1" dirty="0">
                <a:solidFill>
                  <a:schemeClr val="dk1"/>
                </a:solidFill>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a:p>
            <a:pPr marL="342900" marR="0" lvl="0" indent="-342900" algn="r" rtl="1">
              <a:lnSpc>
                <a:spcPct val="110000"/>
              </a:lnSpc>
              <a:spcBef>
                <a:spcPts val="960"/>
              </a:spcBef>
              <a:spcAft>
                <a:spcPts val="0"/>
              </a:spcAft>
              <a:buSzPts val="1656"/>
              <a:buFont typeface="Franklin Gothic"/>
              <a:buAutoNum type="arabicPeriod"/>
            </a:pPr>
            <a:r>
              <a:rPr lang="en-US" sz="2400" b="1" dirty="0" err="1">
                <a:solidFill>
                  <a:schemeClr val="dk1"/>
                </a:solidFill>
                <a:latin typeface="Calibri" panose="020F0502020204030204" pitchFamily="34" charset="0"/>
                <a:cs typeface="Calibri" panose="020F0502020204030204" pitchFamily="34" charset="0"/>
              </a:rPr>
              <a:t>אין</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רכיבי</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ניטור</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במכונת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הזרקה</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בזמן</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אמת</a:t>
            </a:r>
            <a:r>
              <a:rPr lang="en-US" sz="2400" b="1" dirty="0">
                <a:solidFill>
                  <a:schemeClr val="dk1"/>
                </a:solidFill>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a:p>
            <a:pPr marL="342900" marR="0" lvl="0" indent="-342900" algn="r" rtl="1">
              <a:lnSpc>
                <a:spcPct val="110000"/>
              </a:lnSpc>
              <a:spcBef>
                <a:spcPts val="960"/>
              </a:spcBef>
              <a:spcAft>
                <a:spcPts val="0"/>
              </a:spcAft>
              <a:buSzPts val="1656"/>
              <a:buFont typeface="Franklin Gothic"/>
              <a:buAutoNum type="arabicPeriod"/>
            </a:pPr>
            <a:r>
              <a:rPr lang="en-US" sz="2400" b="1" dirty="0" err="1">
                <a:solidFill>
                  <a:schemeClr val="dk1"/>
                </a:solidFill>
                <a:latin typeface="Calibri" panose="020F0502020204030204" pitchFamily="34" charset="0"/>
                <a:cs typeface="Calibri" panose="020F0502020204030204" pitchFamily="34" charset="0"/>
              </a:rPr>
              <a:t>כיצד</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לסייע</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למנהלי</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תשתיות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לקבל</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החלטות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בנוגע</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לתחזוקת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תשתיות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רכבת</a:t>
            </a:r>
            <a:r>
              <a:rPr lang="en-US" sz="2400" b="1" dirty="0">
                <a:solidFill>
                  <a:schemeClr val="dk1"/>
                </a:solidFill>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a:p>
            <a:pPr marL="342900" marR="0" lvl="0" indent="-342900" algn="r" rtl="1">
              <a:lnSpc>
                <a:spcPct val="110000"/>
              </a:lnSpc>
              <a:spcBef>
                <a:spcPts val="960"/>
              </a:spcBef>
              <a:spcAft>
                <a:spcPts val="0"/>
              </a:spcAft>
              <a:buSzPts val="1656"/>
              <a:buFont typeface="Franklin Gothic"/>
              <a:buAutoNum type="arabicPeriod"/>
            </a:pPr>
            <a:r>
              <a:rPr lang="en-US" sz="2400" b="1" dirty="0" err="1">
                <a:solidFill>
                  <a:schemeClr val="dk1"/>
                </a:solidFill>
                <a:latin typeface="Calibri" panose="020F0502020204030204" pitchFamily="34" charset="0"/>
                <a:cs typeface="Calibri" panose="020F0502020204030204" pitchFamily="34" charset="0"/>
              </a:rPr>
              <a:t>כיצד</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לגרום</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למערכות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אוטומטיות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להיות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בעלות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דיוק</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גבוה</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במכונת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ייצור</a:t>
            </a:r>
            <a:r>
              <a:rPr lang="en-US" sz="2400" b="1" dirty="0">
                <a:solidFill>
                  <a:schemeClr val="dk1"/>
                </a:solidFill>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a:p>
            <a:pPr marL="342900" marR="0" lvl="0" indent="-342900" algn="r" rtl="1">
              <a:lnSpc>
                <a:spcPct val="110000"/>
              </a:lnSpc>
              <a:spcBef>
                <a:spcPts val="960"/>
              </a:spcBef>
              <a:spcAft>
                <a:spcPts val="0"/>
              </a:spcAft>
              <a:buSzPts val="1656"/>
              <a:buFont typeface="Franklin Gothic"/>
              <a:buAutoNum type="arabicPeriod"/>
            </a:pPr>
            <a:r>
              <a:rPr lang="en-US" sz="2400" b="1" dirty="0" err="1">
                <a:solidFill>
                  <a:schemeClr val="dk1"/>
                </a:solidFill>
                <a:latin typeface="Calibri" panose="020F0502020204030204" pitchFamily="34" charset="0"/>
                <a:cs typeface="Calibri" panose="020F0502020204030204" pitchFamily="34" charset="0"/>
              </a:rPr>
              <a:t>מאגרים</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בטיחות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קריטיים</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במערכות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בטיחות</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קריטיות</a:t>
            </a:r>
            <a:r>
              <a:rPr lang="en-US" sz="2400" b="1" dirty="0">
                <a:solidFill>
                  <a:schemeClr val="dk1"/>
                </a:solidFill>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מודל תלת-ממד 5" descr="Thinking Face Emoji">
                <a:extLst>
                  <a:ext uri="{FF2B5EF4-FFF2-40B4-BE49-F238E27FC236}">
                    <a16:creationId xmlns:a16="http://schemas.microsoft.com/office/drawing/2014/main" id="{D6B43B48-8431-4945-A672-8A41D567DD4C}"/>
                  </a:ext>
                </a:extLst>
              </p:cNvPr>
              <p:cNvGraphicFramePr>
                <a:graphicFrameLocks noChangeAspect="1"/>
              </p:cNvGraphicFramePr>
              <p:nvPr>
                <p:extLst>
                  <p:ext uri="{D42A27DB-BD31-4B8C-83A1-F6EECF244321}">
                    <p14:modId xmlns:p14="http://schemas.microsoft.com/office/powerpoint/2010/main" val="1375244379"/>
                  </p:ext>
                </p:extLst>
              </p:nvPr>
            </p:nvGraphicFramePr>
            <p:xfrm>
              <a:off x="376712" y="0"/>
              <a:ext cx="1863678" cy="2358123"/>
            </p:xfrm>
            <a:graphic>
              <a:graphicData uri="http://schemas.microsoft.com/office/drawing/2017/model3d">
                <am3d:model3d r:embed="rId3">
                  <am3d:spPr>
                    <a:xfrm>
                      <a:off x="0" y="0"/>
                      <a:ext cx="1863678" cy="2358123"/>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1193241" ay="1148808" az="405983"/>
                    <am3d:postTrans dx="0" dy="0" dz="0"/>
                  </am3d:trans>
                  <am3d:raster rName="Office3DRenderer" rVer="16.0.8326">
                    <am3d:blip r:embed="rId4"/>
                  </am3d:raster>
                  <am3d:objViewport viewportSz="32899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מודל תלת-ממד 5" descr="Thinking Face Emoji">
                <a:extLst>
                  <a:ext uri="{FF2B5EF4-FFF2-40B4-BE49-F238E27FC236}">
                    <a16:creationId xmlns:a16="http://schemas.microsoft.com/office/drawing/2014/main" id="{D6B43B48-8431-4945-A672-8A41D567DD4C}"/>
                  </a:ext>
                </a:extLst>
              </p:cNvPr>
              <p:cNvPicPr>
                <a:picLocks noGrp="1" noRot="1" noChangeAspect="1" noMove="1" noResize="1" noEditPoints="1" noAdjustHandles="1" noChangeArrowheads="1" noChangeShapeType="1" noCrop="1"/>
              </p:cNvPicPr>
              <p:nvPr/>
            </p:nvPicPr>
            <p:blipFill>
              <a:blip r:embed="rId4"/>
              <a:stretch>
                <a:fillRect/>
              </a:stretch>
            </p:blipFill>
            <p:spPr>
              <a:xfrm>
                <a:off x="376712" y="0"/>
                <a:ext cx="1863678" cy="2358123"/>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b07ac40248_0_26"/>
          <p:cNvSpPr txBox="1">
            <a:spLocks noGrp="1"/>
          </p:cNvSpPr>
          <p:nvPr>
            <p:ph type="title"/>
          </p:nvPr>
        </p:nvSpPr>
        <p:spPr>
          <a:xfrm flipH="1">
            <a:off x="691864" y="524841"/>
            <a:ext cx="11029500" cy="1188600"/>
          </a:xfrm>
          <a:prstGeom prst="rect">
            <a:avLst/>
          </a:prstGeom>
          <a:noFill/>
          <a:ln>
            <a:noFill/>
          </a:ln>
        </p:spPr>
        <p:txBody>
          <a:bodyPr spcFirstLastPara="1" wrap="square" lIns="91425" tIns="45700" rIns="91425" bIns="45700" anchor="b" anchorCtr="0">
            <a:noAutofit/>
          </a:bodyPr>
          <a:lstStyle/>
          <a:p>
            <a:r>
              <a:rPr lang="en-US" sz="4000" b="1" dirty="0" err="1">
                <a:solidFill>
                  <a:srgbClr val="262626"/>
                </a:solidFill>
                <a:latin typeface="Calibri" panose="020F0502020204030204" pitchFamily="34" charset="0"/>
                <a:cs typeface="Calibri" panose="020F0502020204030204" pitchFamily="34" charset="0"/>
              </a:rPr>
              <a:t>למידת</a:t>
            </a: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מכונה</a:t>
            </a:r>
            <a:r>
              <a:rPr lang="he-IL" sz="4000" b="1" dirty="0">
                <a:solidFill>
                  <a:srgbClr val="262626"/>
                </a:solidFill>
                <a:latin typeface="Calibri" panose="020F0502020204030204" pitchFamily="34" charset="0"/>
                <a:cs typeface="Calibri" panose="020F0502020204030204" pitchFamily="34" charset="0"/>
              </a:rPr>
              <a:t> - </a:t>
            </a:r>
            <a:r>
              <a:rPr lang="en-US" sz="4000" b="1" dirty="0" err="1">
                <a:solidFill>
                  <a:srgbClr val="262626"/>
                </a:solidFill>
                <a:latin typeface="Calibri" panose="020F0502020204030204" pitchFamily="34" charset="0"/>
                <a:cs typeface="Calibri" panose="020F0502020204030204" pitchFamily="34" charset="0"/>
              </a:rPr>
              <a:t>עץ</a:t>
            </a:r>
            <a:r>
              <a:rPr lang="en-US" sz="4000" b="1" dirty="0">
                <a:solidFill>
                  <a:srgbClr val="262626"/>
                </a:solidFill>
                <a:latin typeface="Calibri" panose="020F0502020204030204" pitchFamily="34" charset="0"/>
                <a:cs typeface="Calibri" panose="020F0502020204030204" pitchFamily="34" charset="0"/>
              </a:rPr>
              <a:t> </a:t>
            </a:r>
            <a:r>
              <a:rPr lang="en-US" sz="4000" b="1" dirty="0" err="1">
                <a:solidFill>
                  <a:srgbClr val="262626"/>
                </a:solidFill>
                <a:latin typeface="Calibri" panose="020F0502020204030204" pitchFamily="34" charset="0"/>
                <a:cs typeface="Calibri" panose="020F0502020204030204" pitchFamily="34" charset="0"/>
              </a:rPr>
              <a:t>החלטות</a:t>
            </a:r>
            <a:endParaRPr sz="4000" b="1" dirty="0">
              <a:solidFill>
                <a:srgbClr val="262626"/>
              </a:solidFill>
              <a:latin typeface="Calibri" panose="020F0502020204030204" pitchFamily="34" charset="0"/>
              <a:cs typeface="Calibri" panose="020F0502020204030204" pitchFamily="34" charset="0"/>
            </a:endParaRPr>
          </a:p>
        </p:txBody>
      </p:sp>
      <p:sp>
        <p:nvSpPr>
          <p:cNvPr id="316" name="Google Shape;316;gb07ac40248_0_26"/>
          <p:cNvSpPr txBox="1">
            <a:spLocks noGrp="1"/>
          </p:cNvSpPr>
          <p:nvPr>
            <p:ph type="body" idx="1"/>
          </p:nvPr>
        </p:nvSpPr>
        <p:spPr>
          <a:xfrm flipH="1">
            <a:off x="5034986" y="1521450"/>
            <a:ext cx="6921463" cy="5213700"/>
          </a:xfrm>
          <a:prstGeom prst="rect">
            <a:avLst/>
          </a:prstGeom>
          <a:noFill/>
          <a:ln>
            <a:noFill/>
          </a:ln>
        </p:spPr>
        <p:txBody>
          <a:bodyPr spcFirstLastPara="1" wrap="square" lIns="91425" tIns="45700" rIns="91425" bIns="45700" anchor="ctr" anchorCtr="0">
            <a:normAutofit/>
          </a:bodyPr>
          <a:lstStyle/>
          <a:p>
            <a:pPr marL="457200" lvl="0" indent="0" algn="r" rtl="1">
              <a:lnSpc>
                <a:spcPct val="110000"/>
              </a:lnSpc>
              <a:spcBef>
                <a:spcPts val="0"/>
              </a:spcBef>
              <a:spcAft>
                <a:spcPts val="0"/>
              </a:spcAft>
              <a:buNone/>
            </a:pPr>
            <a:endParaRPr sz="2000" b="1" dirty="0">
              <a:solidFill>
                <a:schemeClr val="tx1"/>
              </a:solidFill>
              <a:latin typeface="Calibri" panose="020F0502020204030204" pitchFamily="34" charset="0"/>
              <a:cs typeface="Calibri" panose="020F0502020204030204" pitchFamily="34" charset="0"/>
            </a:endParaRPr>
          </a:p>
          <a:p>
            <a:pPr marL="457200" lvl="0" indent="0" algn="r" rtl="1">
              <a:lnSpc>
                <a:spcPct val="110000"/>
              </a:lnSpc>
              <a:spcBef>
                <a:spcPts val="0"/>
              </a:spcBef>
              <a:spcAft>
                <a:spcPts val="0"/>
              </a:spcAft>
              <a:buNone/>
            </a:pPr>
            <a:endParaRPr sz="2000" dirty="0">
              <a:solidFill>
                <a:schemeClr val="tx1"/>
              </a:solidFill>
              <a:latin typeface="Calibri" panose="020F0502020204030204" pitchFamily="34" charset="0"/>
              <a:cs typeface="Calibri" panose="020F0502020204030204" pitchFamily="34" charset="0"/>
            </a:endParaRPr>
          </a:p>
          <a:p>
            <a:pPr lvl="0" indent="0">
              <a:spcBef>
                <a:spcPts val="0"/>
              </a:spcBef>
              <a:buNone/>
            </a:pPr>
            <a:r>
              <a:rPr lang="en-US" sz="2000" dirty="0">
                <a:solidFill>
                  <a:schemeClr val="tx1"/>
                </a:solidFill>
                <a:latin typeface="Calibri" panose="020F0502020204030204" pitchFamily="34" charset="0"/>
                <a:cs typeface="Calibri" panose="020F0502020204030204" pitchFamily="34" charset="0"/>
              </a:rPr>
              <a:t>הוא מודל חיזוי </a:t>
            </a:r>
            <a:r>
              <a:rPr lang="he-IL" sz="2000" dirty="0">
                <a:solidFill>
                  <a:schemeClr val="tx1"/>
                </a:solidFill>
                <a:latin typeface="Calibri" panose="020F0502020204030204" pitchFamily="34" charset="0"/>
                <a:cs typeface="Calibri" panose="020F0502020204030204" pitchFamily="34" charset="0"/>
              </a:rPr>
              <a:t>שמאפשר למשתמש להגדיר פרמטר או רשימת </a:t>
            </a:r>
            <a:r>
              <a:rPr lang="he-IL" sz="2000">
                <a:solidFill>
                  <a:schemeClr val="tx1"/>
                </a:solidFill>
                <a:latin typeface="Calibri" panose="020F0502020204030204" pitchFamily="34" charset="0"/>
                <a:cs typeface="Calibri" panose="020F0502020204030204" pitchFamily="34" charset="0"/>
              </a:rPr>
              <a:t>פרמטרים כך ש </a:t>
            </a:r>
            <a:r>
              <a:rPr lang="he-IL" sz="2000" dirty="0">
                <a:solidFill>
                  <a:schemeClr val="tx1"/>
                </a:solidFill>
                <a:latin typeface="Calibri" panose="020F0502020204030204" pitchFamily="34" charset="0"/>
                <a:cs typeface="Calibri" panose="020F0502020204030204" pitchFamily="34" charset="0"/>
              </a:rPr>
              <a:t>העץ מתחיל להתפצל בכל צומת לפי הערכים של הפרמטרים המתאמים לצומת המסוימת כך שהוא עושה בכל צומת מבחן בדיקה לערכים ואז הוא מחליט בכמה אחוזים הוא יצלח או יכשל בכל צומת.</a:t>
            </a:r>
          </a:p>
          <a:p>
            <a:pPr marL="457200" lvl="0" indent="0" algn="r" rtl="1">
              <a:lnSpc>
                <a:spcPct val="100000"/>
              </a:lnSpc>
              <a:spcBef>
                <a:spcPts val="1200"/>
              </a:spcBef>
              <a:spcAft>
                <a:spcPts val="1200"/>
              </a:spcAft>
              <a:buNone/>
            </a:pPr>
            <a:endParaRPr lang="he-IL" sz="2400" dirty="0">
              <a:solidFill>
                <a:schemeClr val="tx1"/>
              </a:solidFill>
              <a:latin typeface="Calibri" panose="020F0502020204030204" pitchFamily="34" charset="0"/>
              <a:cs typeface="Calibri" panose="020F0502020204030204" pitchFamily="34" charset="0"/>
            </a:endParaRPr>
          </a:p>
        </p:txBody>
      </p:sp>
      <p:sp>
        <p:nvSpPr>
          <p:cNvPr id="318" name="Google Shape;318;gb07ac40248_0_26"/>
          <p:cNvSpPr txBox="1"/>
          <p:nvPr/>
        </p:nvSpPr>
        <p:spPr>
          <a:xfrm>
            <a:off x="235551" y="1493465"/>
            <a:ext cx="4786025" cy="665778"/>
          </a:xfrm>
          <a:prstGeom prst="rect">
            <a:avLst/>
          </a:prstGeom>
          <a:noFill/>
          <a:ln>
            <a:noFill/>
          </a:ln>
        </p:spPr>
        <p:txBody>
          <a:bodyPr spcFirstLastPara="1" wrap="square" lIns="91425" tIns="91425" rIns="91425" bIns="91425" anchor="t" anchorCtr="0">
            <a:noAutofit/>
          </a:bodyPr>
          <a:lstStyle/>
          <a:p>
            <a:pPr marL="161925" lvl="0" algn="ctr">
              <a:spcBef>
                <a:spcPts val="0"/>
              </a:spcBef>
              <a:spcAft>
                <a:spcPts val="0"/>
              </a:spcAft>
              <a:buSzPts val="1050"/>
            </a:pPr>
            <a:endParaRPr sz="2400" dirty="0">
              <a:latin typeface="Calibri" panose="020F0502020204030204" pitchFamily="34" charset="0"/>
              <a:cs typeface="Calibri" panose="020F0502020204030204" pitchFamily="34" charset="0"/>
            </a:endParaRPr>
          </a:p>
        </p:txBody>
      </p:sp>
      <p:pic>
        <p:nvPicPr>
          <p:cNvPr id="319" name="Google Shape;319;gb07ac40248_0_26"/>
          <p:cNvPicPr preferRelativeResize="0"/>
          <p:nvPr/>
        </p:nvPicPr>
        <p:blipFill>
          <a:blip r:embed="rId3">
            <a:alphaModFix/>
          </a:blip>
          <a:stretch>
            <a:fillRect/>
          </a:stretch>
        </p:blipFill>
        <p:spPr>
          <a:xfrm>
            <a:off x="1034831" y="2245489"/>
            <a:ext cx="4092754" cy="35980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b07ac40248_0_37"/>
          <p:cNvSpPr txBox="1">
            <a:spLocks noGrp="1"/>
          </p:cNvSpPr>
          <p:nvPr>
            <p:ph type="title"/>
          </p:nvPr>
        </p:nvSpPr>
        <p:spPr>
          <a:xfrm flipH="1">
            <a:off x="691864" y="524841"/>
            <a:ext cx="11029500" cy="1188600"/>
          </a:xfrm>
          <a:prstGeom prst="rect">
            <a:avLst/>
          </a:prstGeom>
          <a:noFill/>
          <a:ln>
            <a:noFill/>
          </a:ln>
        </p:spPr>
        <p:txBody>
          <a:bodyPr spcFirstLastPara="1" wrap="square" lIns="91425" tIns="45700" rIns="91425" bIns="45700" anchor="b" anchorCtr="0">
            <a:noAutofit/>
          </a:bodyPr>
          <a:lstStyle/>
          <a:p>
            <a:pPr lvl="0"/>
            <a:r>
              <a:rPr lang="he-IL" sz="4400" dirty="0">
                <a:solidFill>
                  <a:srgbClr val="262626"/>
                </a:solidFill>
                <a:latin typeface="Calibri" panose="020F0502020204030204" pitchFamily="34" charset="0"/>
                <a:cs typeface="Calibri" panose="020F0502020204030204" pitchFamily="34" charset="0"/>
              </a:rPr>
              <a:t>פתרון הבעיה </a:t>
            </a:r>
            <a:endParaRPr sz="4400" dirty="0">
              <a:solidFill>
                <a:srgbClr val="262626"/>
              </a:solidFill>
              <a:latin typeface="Calibri" panose="020F0502020204030204" pitchFamily="34" charset="0"/>
              <a:cs typeface="Calibri" panose="020F0502020204030204" pitchFamily="34" charset="0"/>
            </a:endParaRPr>
          </a:p>
        </p:txBody>
      </p:sp>
      <p:sp>
        <p:nvSpPr>
          <p:cNvPr id="325" name="Google Shape;325;gb07ac40248_0_37"/>
          <p:cNvSpPr txBox="1">
            <a:spLocks noGrp="1"/>
          </p:cNvSpPr>
          <p:nvPr>
            <p:ph type="body" idx="1"/>
          </p:nvPr>
        </p:nvSpPr>
        <p:spPr>
          <a:xfrm flipH="1">
            <a:off x="5583072" y="2060590"/>
            <a:ext cx="6304412" cy="4081500"/>
          </a:xfrm>
          <a:prstGeom prst="rect">
            <a:avLst/>
          </a:prstGeom>
          <a:noFill/>
          <a:ln>
            <a:noFill/>
          </a:ln>
        </p:spPr>
        <p:txBody>
          <a:bodyPr spcFirstLastPara="1" wrap="square" lIns="91425" tIns="45700" rIns="91425" bIns="45700" anchor="ctr" anchorCtr="0">
            <a:noAutofit/>
          </a:bodyPr>
          <a:lstStyle/>
          <a:p>
            <a:pPr marL="129286" indent="0">
              <a:spcBef>
                <a:spcPts val="0"/>
              </a:spcBef>
              <a:buNone/>
            </a:pPr>
            <a:r>
              <a:rPr lang="he-IL" sz="2400" dirty="0">
                <a:solidFill>
                  <a:schemeClr val="tx1"/>
                </a:solidFill>
                <a:latin typeface="Calibri" panose="020F0502020204030204" pitchFamily="34" charset="0"/>
                <a:cs typeface="Calibri" panose="020F0502020204030204" pitchFamily="34" charset="0"/>
              </a:rPr>
              <a:t>בשימוש בטכניקה עץ החלטות ולמידת מכונה הצליחו לבנות מערכת כך שהיא תוכל להתחבר לכל מערכת אוטומציה של מפעלי יצור כלשהם.</a:t>
            </a:r>
          </a:p>
          <a:p>
            <a:pPr marL="129286" indent="0">
              <a:spcBef>
                <a:spcPts val="0"/>
              </a:spcBef>
              <a:buNone/>
            </a:pPr>
            <a:endParaRPr lang="he-IL" sz="2400" dirty="0">
              <a:solidFill>
                <a:schemeClr val="tx1"/>
              </a:solidFill>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E783-1777-8D4C-B33C-843D1FDD7B89}"/>
              </a:ext>
            </a:extLst>
          </p:cNvPr>
          <p:cNvSpPr>
            <a:spLocks noGrp="1"/>
          </p:cNvSpPr>
          <p:nvPr>
            <p:ph type="title"/>
          </p:nvPr>
        </p:nvSpPr>
        <p:spPr/>
        <p:txBody>
          <a:bodyPr/>
          <a:lstStyle/>
          <a:p>
            <a:r>
              <a:rPr lang="he-IL" dirty="0">
                <a:solidFill>
                  <a:schemeClr val="tx1"/>
                </a:solidFill>
                <a:latin typeface="Calibri" panose="020F0502020204030204" pitchFamily="34" charset="0"/>
                <a:cs typeface="Calibri" panose="020F0502020204030204" pitchFamily="34" charset="0"/>
              </a:rPr>
              <a:t>מימוש הפתרון</a:t>
            </a:r>
            <a:br>
              <a:rPr lang="he-IL" dirty="0">
                <a:solidFill>
                  <a:schemeClr val="tx1"/>
                </a:solidFill>
                <a:latin typeface="Calibri" panose="020F0502020204030204" pitchFamily="34" charset="0"/>
                <a:cs typeface="Calibri" panose="020F0502020204030204" pitchFamily="34" charset="0"/>
              </a:rPr>
            </a:br>
            <a:endParaRPr lang="en-IL" dirty="0"/>
          </a:p>
        </p:txBody>
      </p:sp>
      <p:sp>
        <p:nvSpPr>
          <p:cNvPr id="3" name="Text Placeholder 2">
            <a:extLst>
              <a:ext uri="{FF2B5EF4-FFF2-40B4-BE49-F238E27FC236}">
                <a16:creationId xmlns:a16="http://schemas.microsoft.com/office/drawing/2014/main" id="{87DF3237-BCD5-B940-B2D1-86689CD9DE3E}"/>
              </a:ext>
            </a:extLst>
          </p:cNvPr>
          <p:cNvSpPr>
            <a:spLocks noGrp="1"/>
          </p:cNvSpPr>
          <p:nvPr>
            <p:ph type="body" idx="1"/>
          </p:nvPr>
        </p:nvSpPr>
        <p:spPr/>
        <p:txBody>
          <a:bodyPr/>
          <a:lstStyle/>
          <a:p>
            <a:pPr marL="472186" indent="-342900">
              <a:buFont typeface="+mj-lt"/>
              <a:buAutoNum type="arabicPeriod"/>
            </a:pPr>
            <a:r>
              <a:rPr lang="he-IL" sz="1800" dirty="0">
                <a:solidFill>
                  <a:schemeClr val="tx1"/>
                </a:solidFill>
                <a:latin typeface="Calibri" panose="020F0502020204030204" pitchFamily="34" charset="0"/>
                <a:cs typeface="Calibri" panose="020F0502020204030204" pitchFamily="34" charset="0"/>
              </a:rPr>
              <a:t>נגדיר מכונה כמכונת ראשית (</a:t>
            </a:r>
            <a:r>
              <a:rPr lang="en-US" sz="1800" dirty="0">
                <a:solidFill>
                  <a:schemeClr val="tx1"/>
                </a:solidFill>
                <a:latin typeface="Calibri" panose="020F0502020204030204" pitchFamily="34" charset="0"/>
                <a:cs typeface="Calibri" panose="020F0502020204030204" pitchFamily="34" charset="0"/>
              </a:rPr>
              <a:t>master</a:t>
            </a:r>
            <a:r>
              <a:rPr lang="he-IL" sz="1800" dirty="0">
                <a:solidFill>
                  <a:schemeClr val="tx1"/>
                </a:solidFill>
                <a:latin typeface="Calibri" panose="020F0502020204030204" pitchFamily="34" charset="0"/>
                <a:cs typeface="Calibri" panose="020F0502020204030204" pitchFamily="34" charset="0"/>
              </a:rPr>
              <a:t>)</a:t>
            </a:r>
          </a:p>
          <a:p>
            <a:pPr marL="472186" indent="-342900">
              <a:buFont typeface="+mj-lt"/>
              <a:buAutoNum type="arabicPeriod"/>
            </a:pPr>
            <a:r>
              <a:rPr lang="he-IL" sz="1800" dirty="0">
                <a:solidFill>
                  <a:schemeClr val="tx1"/>
                </a:solidFill>
                <a:latin typeface="Calibri" panose="020F0502020204030204" pitchFamily="34" charset="0"/>
                <a:cs typeface="Calibri" panose="020F0502020204030204" pitchFamily="34" charset="0"/>
              </a:rPr>
              <a:t>נשים מתאים שיכול להמיר המטחים לערכים מספרים(0-1) </a:t>
            </a:r>
            <a:br>
              <a:rPr lang="en-US" sz="1800" dirty="0">
                <a:solidFill>
                  <a:schemeClr val="tx1"/>
                </a:solidFill>
                <a:latin typeface="Calibri" panose="020F0502020204030204" pitchFamily="34" charset="0"/>
                <a:cs typeface="Calibri" panose="020F0502020204030204" pitchFamily="34" charset="0"/>
              </a:rPr>
            </a:br>
            <a:r>
              <a:rPr lang="he-IL" sz="1800" dirty="0">
                <a:solidFill>
                  <a:schemeClr val="tx1"/>
                </a:solidFill>
                <a:latin typeface="Calibri" panose="020F0502020204030204" pitchFamily="34" charset="0"/>
                <a:cs typeface="Calibri" panose="020F0502020204030204" pitchFamily="34" charset="0"/>
              </a:rPr>
              <a:t>(תראו תמונה בתמונה)  </a:t>
            </a:r>
          </a:p>
          <a:p>
            <a:pPr marL="472186" indent="-342900">
              <a:buFont typeface="+mj-lt"/>
              <a:buAutoNum type="arabicPeriod"/>
            </a:pPr>
            <a:r>
              <a:rPr lang="he-IL" sz="1800" dirty="0">
                <a:solidFill>
                  <a:schemeClr val="tx1"/>
                </a:solidFill>
                <a:latin typeface="Calibri" panose="020F0502020204030204" pitchFamily="34" charset="0"/>
                <a:cs typeface="Calibri" panose="020F0502020204030204" pitchFamily="34" charset="0"/>
              </a:rPr>
              <a:t>נחבר את כל המכונות במערכת למכונה הראשית.</a:t>
            </a:r>
          </a:p>
          <a:p>
            <a:pPr marL="472186" indent="-342900">
              <a:buFont typeface="+mj-lt"/>
              <a:buAutoNum type="arabicPeriod"/>
            </a:pPr>
            <a:r>
              <a:rPr lang="he-IL" sz="1800" dirty="0">
                <a:solidFill>
                  <a:schemeClr val="tx1"/>
                </a:solidFill>
                <a:latin typeface="Calibri" panose="020F0502020204030204" pitchFamily="34" charset="0"/>
                <a:cs typeface="Calibri" panose="020F0502020204030204" pitchFamily="34" charset="0"/>
              </a:rPr>
              <a:t>ממשים עץ ההחלטות כך שהפרמטר של ההחלטה הוא </a:t>
            </a:r>
            <a:br>
              <a:rPr lang="en-US" sz="1800" dirty="0">
                <a:solidFill>
                  <a:schemeClr val="tx1"/>
                </a:solidFill>
                <a:latin typeface="Calibri" panose="020F0502020204030204" pitchFamily="34" charset="0"/>
                <a:cs typeface="Calibri" panose="020F0502020204030204" pitchFamily="34" charset="0"/>
              </a:rPr>
            </a:br>
            <a:r>
              <a:rPr lang="he-IL" sz="1800" dirty="0">
                <a:solidFill>
                  <a:schemeClr val="tx1"/>
                </a:solidFill>
                <a:latin typeface="Calibri" panose="020F0502020204030204" pitchFamily="34" charset="0"/>
                <a:cs typeface="Calibri" panose="020F0502020204030204" pitchFamily="34" charset="0"/>
              </a:rPr>
              <a:t>הערך שהמתאים (2) (עץ מפסיק להתפצל שיגיע לערך 0)</a:t>
            </a:r>
          </a:p>
          <a:p>
            <a:pPr marL="472186" indent="-342900">
              <a:buFont typeface="+mj-lt"/>
              <a:buAutoNum type="arabicPeriod"/>
            </a:pPr>
            <a:r>
              <a:rPr lang="en-US" sz="1800" dirty="0">
                <a:solidFill>
                  <a:schemeClr val="tx1"/>
                </a:solidFill>
                <a:latin typeface="Calibri" panose="020F0502020204030204" pitchFamily="34" charset="0"/>
                <a:cs typeface="Calibri" panose="020F0502020204030204" pitchFamily="34" charset="0"/>
              </a:rPr>
              <a:t> </a:t>
            </a:r>
            <a:r>
              <a:rPr lang="he-IL" sz="1800" dirty="0">
                <a:solidFill>
                  <a:schemeClr val="tx1"/>
                </a:solidFill>
                <a:latin typeface="Calibri" panose="020F0502020204030204" pitchFamily="34" charset="0"/>
                <a:cs typeface="Calibri" panose="020F0502020204030204" pitchFamily="34" charset="0"/>
              </a:rPr>
              <a:t>שמירת ה </a:t>
            </a:r>
            <a:r>
              <a:rPr lang="en-US" sz="1800" dirty="0">
                <a:solidFill>
                  <a:schemeClr val="tx1"/>
                </a:solidFill>
                <a:latin typeface="Calibri" panose="020F0502020204030204" pitchFamily="34" charset="0"/>
                <a:cs typeface="Calibri" panose="020F0502020204030204" pitchFamily="34" charset="0"/>
              </a:rPr>
              <a:t>output</a:t>
            </a:r>
            <a:r>
              <a:rPr lang="he-IL" sz="1800" dirty="0">
                <a:solidFill>
                  <a:schemeClr val="tx1"/>
                </a:solidFill>
                <a:latin typeface="Calibri" panose="020F0502020204030204" pitchFamily="34" charset="0"/>
                <a:cs typeface="Calibri" panose="020F0502020204030204" pitchFamily="34" charset="0"/>
              </a:rPr>
              <a:t> של כל מכונה בבסיס נתונים</a:t>
            </a:r>
          </a:p>
        </p:txBody>
      </p:sp>
      <p:pic>
        <p:nvPicPr>
          <p:cNvPr id="4" name="Google Shape;335;gb07ac40248_0_47">
            <a:extLst>
              <a:ext uri="{FF2B5EF4-FFF2-40B4-BE49-F238E27FC236}">
                <a16:creationId xmlns:a16="http://schemas.microsoft.com/office/drawing/2014/main" id="{5DB9454E-05D0-9A4C-8795-A6FB1598A550}"/>
              </a:ext>
            </a:extLst>
          </p:cNvPr>
          <p:cNvPicPr preferRelativeResize="0"/>
          <p:nvPr/>
        </p:nvPicPr>
        <p:blipFill>
          <a:blip r:embed="rId2">
            <a:alphaModFix/>
          </a:blip>
          <a:stretch>
            <a:fillRect/>
          </a:stretch>
        </p:blipFill>
        <p:spPr>
          <a:xfrm>
            <a:off x="694064" y="2589375"/>
            <a:ext cx="5077344" cy="3137463"/>
          </a:xfrm>
          <a:prstGeom prst="rect">
            <a:avLst/>
          </a:prstGeom>
          <a:noFill/>
          <a:ln>
            <a:noFill/>
          </a:ln>
        </p:spPr>
      </p:pic>
    </p:spTree>
    <p:extLst>
      <p:ext uri="{BB962C8B-B14F-4D97-AF65-F5344CB8AC3E}">
        <p14:creationId xmlns:p14="http://schemas.microsoft.com/office/powerpoint/2010/main" val="38460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b07ac40248_0_58"/>
          <p:cNvSpPr txBox="1">
            <a:spLocks noGrp="1"/>
          </p:cNvSpPr>
          <p:nvPr>
            <p:ph type="title"/>
          </p:nvPr>
        </p:nvSpPr>
        <p:spPr>
          <a:xfrm flipH="1">
            <a:off x="691864" y="524841"/>
            <a:ext cx="11029500" cy="1188600"/>
          </a:xfrm>
          <a:prstGeom prst="rect">
            <a:avLst/>
          </a:prstGeom>
          <a:noFill/>
          <a:ln>
            <a:noFill/>
          </a:ln>
        </p:spPr>
        <p:txBody>
          <a:bodyPr spcFirstLastPara="1" wrap="square" lIns="91425" tIns="45700" rIns="91425" bIns="45700" anchor="b" anchorCtr="0">
            <a:noAutofit/>
          </a:bodyPr>
          <a:lstStyle/>
          <a:p>
            <a:pPr marR="127000" lvl="0">
              <a:lnSpc>
                <a:spcPct val="110000"/>
              </a:lnSpc>
              <a:spcBef>
                <a:spcPts val="300"/>
              </a:spcBef>
            </a:pPr>
            <a:r>
              <a:rPr lang="he-IL" sz="4400" dirty="0">
                <a:solidFill>
                  <a:schemeClr val="tx1"/>
                </a:solidFill>
                <a:latin typeface="Calibri" panose="020F0502020204030204" pitchFamily="34" charset="0"/>
                <a:cs typeface="Calibri" panose="020F0502020204030204" pitchFamily="34" charset="0"/>
              </a:rPr>
              <a:t>הצגה של התוצאות</a:t>
            </a:r>
          </a:p>
        </p:txBody>
      </p:sp>
      <p:sp>
        <p:nvSpPr>
          <p:cNvPr id="341" name="Google Shape;341;gb07ac40248_0_58"/>
          <p:cNvSpPr txBox="1">
            <a:spLocks noGrp="1"/>
          </p:cNvSpPr>
          <p:nvPr>
            <p:ph type="body" idx="1"/>
          </p:nvPr>
        </p:nvSpPr>
        <p:spPr>
          <a:xfrm flipH="1">
            <a:off x="581250" y="1965276"/>
            <a:ext cx="11029500" cy="4081500"/>
          </a:xfrm>
          <a:prstGeom prst="rect">
            <a:avLst/>
          </a:prstGeom>
          <a:noFill/>
          <a:ln>
            <a:noFill/>
          </a:ln>
        </p:spPr>
        <p:txBody>
          <a:bodyPr spcFirstLastPara="1" wrap="square" lIns="91425" tIns="45700" rIns="91425" bIns="45700" anchor="ctr" anchorCtr="0">
            <a:noAutofit/>
          </a:bodyPr>
          <a:lstStyle/>
          <a:p>
            <a:pPr marL="285750" marR="127000" indent="-285750">
              <a:spcBef>
                <a:spcPts val="300"/>
              </a:spcBef>
            </a:pPr>
            <a:r>
              <a:rPr lang="en-US" sz="2000" dirty="0">
                <a:solidFill>
                  <a:schemeClr val="tx1"/>
                </a:solidFill>
                <a:latin typeface="Calibri" panose="020F0502020204030204" pitchFamily="34" charset="0"/>
                <a:cs typeface="Calibri" panose="020F0502020204030204" pitchFamily="34" charset="0"/>
              </a:rPr>
              <a:t>Accuracy </a:t>
            </a:r>
            <a:r>
              <a:rPr lang="he-IL"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דיוק</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של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המכונה</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יצור</a:t>
            </a:r>
            <a:endParaRPr sz="2000" dirty="0">
              <a:solidFill>
                <a:schemeClr val="tx1"/>
              </a:solidFill>
              <a:latin typeface="Calibri" panose="020F0502020204030204" pitchFamily="34" charset="0"/>
              <a:cs typeface="Calibri" panose="020F0502020204030204" pitchFamily="34" charset="0"/>
            </a:endParaRPr>
          </a:p>
          <a:p>
            <a:pPr marL="285750" marR="127000" indent="-285750">
              <a:spcBef>
                <a:spcPts val="300"/>
              </a:spcBef>
            </a:pPr>
            <a:r>
              <a:rPr lang="en-US" sz="2000" dirty="0">
                <a:solidFill>
                  <a:schemeClr val="tx1"/>
                </a:solidFill>
                <a:latin typeface="Calibri" panose="020F0502020204030204" pitchFamily="34" charset="0"/>
                <a:cs typeface="Calibri" panose="020F0502020204030204" pitchFamily="34" charset="0"/>
              </a:rPr>
              <a:t>K-set </a:t>
            </a:r>
            <a:r>
              <a:rPr lang="he-IL"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גודל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העומס</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בעבודה</a:t>
            </a:r>
            <a:endParaRPr sz="2000" dirty="0">
              <a:solidFill>
                <a:schemeClr val="tx1"/>
              </a:solidFill>
              <a:latin typeface="Calibri" panose="020F0502020204030204" pitchFamily="34" charset="0"/>
              <a:cs typeface="Calibri" panose="020F0502020204030204" pitchFamily="34" charset="0"/>
            </a:endParaRPr>
          </a:p>
          <a:p>
            <a:pPr marL="0" marR="127000" lvl="0" indent="0" algn="r">
              <a:lnSpc>
                <a:spcPct val="110000"/>
              </a:lnSpc>
              <a:spcBef>
                <a:spcPts val="300"/>
              </a:spcBef>
              <a:spcAft>
                <a:spcPts val="0"/>
              </a:spcAft>
              <a:buNone/>
            </a:pPr>
            <a:r>
              <a:rPr lang="en-US" sz="2000" dirty="0" err="1">
                <a:solidFill>
                  <a:schemeClr val="tx1"/>
                </a:solidFill>
                <a:latin typeface="Calibri" panose="020F0502020204030204" pitchFamily="34" charset="0"/>
                <a:cs typeface="Calibri" panose="020F0502020204030204" pitchFamily="34" charset="0"/>
              </a:rPr>
              <a:t>אפשר</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לראות</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בגרף</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שהדיוק</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של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המכונה</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גדל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עם</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גדול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של</a:t>
            </a:r>
            <a:endParaRPr sz="2000" dirty="0">
              <a:solidFill>
                <a:schemeClr val="tx1"/>
              </a:solidFill>
              <a:latin typeface="Calibri" panose="020F0502020204030204" pitchFamily="34" charset="0"/>
              <a:cs typeface="Calibri" panose="020F0502020204030204" pitchFamily="34" charset="0"/>
            </a:endParaRPr>
          </a:p>
          <a:p>
            <a:pPr marL="0" marR="127000" lvl="0" indent="0" algn="r">
              <a:lnSpc>
                <a:spcPct val="110000"/>
              </a:lnSpc>
              <a:spcBef>
                <a:spcPts val="300"/>
              </a:spcBef>
              <a:spcAft>
                <a:spcPts val="0"/>
              </a:spcAft>
              <a:buNone/>
            </a:pPr>
            <a:r>
              <a:rPr lang="en-US" sz="2000" dirty="0" err="1">
                <a:solidFill>
                  <a:schemeClr val="tx1"/>
                </a:solidFill>
                <a:latin typeface="Calibri" panose="020F0502020204030204" pitchFamily="34" charset="0"/>
                <a:cs typeface="Calibri" panose="020F0502020204030204" pitchFamily="34" charset="0"/>
              </a:rPr>
              <a:t>עומס</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בעבודה</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ואפשר</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לראות</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שסי</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הדיוק</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היה</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בנקודת</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הקריסה</a:t>
            </a:r>
            <a:endParaRPr sz="2000" dirty="0">
              <a:solidFill>
                <a:schemeClr val="tx1"/>
              </a:solidFill>
              <a:latin typeface="Calibri" panose="020F0502020204030204" pitchFamily="34" charset="0"/>
              <a:cs typeface="Calibri" panose="020F0502020204030204" pitchFamily="34" charset="0"/>
            </a:endParaRPr>
          </a:p>
          <a:p>
            <a:pPr marL="0" marR="127000" lvl="0" indent="0" algn="r">
              <a:lnSpc>
                <a:spcPct val="110000"/>
              </a:lnSpc>
              <a:spcBef>
                <a:spcPts val="300"/>
              </a:spcBef>
              <a:spcAft>
                <a:spcPts val="0"/>
              </a:spcAft>
              <a:buNone/>
            </a:pPr>
            <a:r>
              <a:rPr lang="en-US" sz="2000" dirty="0" err="1">
                <a:solidFill>
                  <a:schemeClr val="tx1"/>
                </a:solidFill>
                <a:latin typeface="Calibri" panose="020F0502020204030204" pitchFamily="34" charset="0"/>
                <a:cs typeface="Calibri" panose="020F0502020204030204" pitchFamily="34" charset="0"/>
              </a:rPr>
              <a:t>של</a:t>
            </a:r>
            <a:r>
              <a:rPr lang="en-US" sz="2000" dirty="0">
                <a:solidFill>
                  <a:schemeClr val="tx1"/>
                </a:solidFill>
                <a:latin typeface="Calibri" panose="020F0502020204030204" pitchFamily="34" charset="0"/>
                <a:cs typeface="Calibri" panose="020F0502020204030204" pitchFamily="34" charset="0"/>
              </a:rPr>
              <a:t> </a:t>
            </a:r>
            <a:r>
              <a:rPr lang="en-US" sz="2000" dirty="0" err="1">
                <a:solidFill>
                  <a:schemeClr val="tx1"/>
                </a:solidFill>
                <a:latin typeface="Calibri" panose="020F0502020204030204" pitchFamily="34" charset="0"/>
                <a:cs typeface="Calibri" panose="020F0502020204030204" pitchFamily="34" charset="0"/>
              </a:rPr>
              <a:t>המכונה</a:t>
            </a:r>
            <a:endParaRPr sz="2000" dirty="0">
              <a:solidFill>
                <a:schemeClr val="tx1"/>
              </a:solidFill>
              <a:latin typeface="Calibri" panose="020F0502020204030204" pitchFamily="34" charset="0"/>
              <a:cs typeface="Calibri" panose="020F0502020204030204" pitchFamily="34" charset="0"/>
            </a:endParaRPr>
          </a:p>
          <a:p>
            <a:pPr marL="0" marR="127000" lvl="0" indent="0" algn="r">
              <a:lnSpc>
                <a:spcPct val="110000"/>
              </a:lnSpc>
              <a:spcBef>
                <a:spcPts val="300"/>
              </a:spcBef>
              <a:spcAft>
                <a:spcPts val="0"/>
              </a:spcAft>
              <a:buNone/>
            </a:pPr>
            <a:endParaRPr sz="2000" dirty="0">
              <a:solidFill>
                <a:schemeClr val="tx1"/>
              </a:solidFill>
              <a:latin typeface="Calibri" panose="020F0502020204030204" pitchFamily="34" charset="0"/>
              <a:cs typeface="Calibri" panose="020F0502020204030204" pitchFamily="34" charset="0"/>
            </a:endParaRPr>
          </a:p>
          <a:p>
            <a:pPr marL="457200" marR="0" lvl="0" indent="0" algn="r">
              <a:lnSpc>
                <a:spcPct val="110000"/>
              </a:lnSpc>
              <a:spcBef>
                <a:spcPts val="0"/>
              </a:spcBef>
              <a:spcAft>
                <a:spcPts val="0"/>
              </a:spcAft>
              <a:buNone/>
            </a:pPr>
            <a:endParaRPr sz="2000" dirty="0">
              <a:solidFill>
                <a:schemeClr val="tx1"/>
              </a:solidFill>
              <a:latin typeface="Calibri" panose="020F0502020204030204" pitchFamily="34" charset="0"/>
              <a:cs typeface="Calibri" panose="020F0502020204030204" pitchFamily="34" charset="0"/>
            </a:endParaRPr>
          </a:p>
        </p:txBody>
      </p:sp>
      <p:pic>
        <p:nvPicPr>
          <p:cNvPr id="343" name="Google Shape;343;gb07ac40248_0_58"/>
          <p:cNvPicPr preferRelativeResize="0"/>
          <p:nvPr/>
        </p:nvPicPr>
        <p:blipFill>
          <a:blip r:embed="rId3">
            <a:alphaModFix/>
          </a:blip>
          <a:stretch>
            <a:fillRect/>
          </a:stretch>
        </p:blipFill>
        <p:spPr>
          <a:xfrm>
            <a:off x="581250" y="2272138"/>
            <a:ext cx="4804850" cy="3467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a829c89ff7_0_7"/>
          <p:cNvSpPr txBox="1">
            <a:spLocks noGrp="1"/>
          </p:cNvSpPr>
          <p:nvPr>
            <p:ph type="dt" idx="10"/>
          </p:nvPr>
        </p:nvSpPr>
        <p:spPr>
          <a:xfrm flipH="1">
            <a:off x="1741149" y="6423914"/>
            <a:ext cx="2844900" cy="365100"/>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1050">
                <a:latin typeface="Calibri" panose="020F0502020204030204" pitchFamily="34" charset="0"/>
                <a:cs typeface="Calibri" panose="020F0502020204030204" pitchFamily="34" charset="0"/>
              </a:rPr>
              <a:t>3 דצמבר, 2020</a:t>
            </a:r>
            <a:endParaRPr sz="1050">
              <a:latin typeface="Calibri" panose="020F0502020204030204" pitchFamily="34" charset="0"/>
              <a:cs typeface="Calibri" panose="020F0502020204030204" pitchFamily="34" charset="0"/>
            </a:endParaRPr>
          </a:p>
        </p:txBody>
      </p:sp>
      <p:sp>
        <p:nvSpPr>
          <p:cNvPr id="350" name="Google Shape;350;ga829c89ff7_0_7"/>
          <p:cNvSpPr txBox="1"/>
          <p:nvPr/>
        </p:nvSpPr>
        <p:spPr>
          <a:xfrm>
            <a:off x="1296365" y="3722900"/>
            <a:ext cx="9623660" cy="26556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endParaRPr sz="4800" b="1" dirty="0">
              <a:solidFill>
                <a:schemeClr val="lt1"/>
              </a:solidFill>
              <a:latin typeface="Calibri" panose="020F0502020204030204" pitchFamily="34" charset="0"/>
              <a:ea typeface="Tahoma"/>
              <a:cs typeface="Calibri" panose="020F0502020204030204" pitchFamily="34" charset="0"/>
              <a:sym typeface="Tahoma"/>
            </a:endParaRPr>
          </a:p>
        </p:txBody>
      </p:sp>
      <p:sp>
        <p:nvSpPr>
          <p:cNvPr id="7" name="Google Shape;136;p5">
            <a:extLst>
              <a:ext uri="{FF2B5EF4-FFF2-40B4-BE49-F238E27FC236}">
                <a16:creationId xmlns:a16="http://schemas.microsoft.com/office/drawing/2014/main" id="{5DFF4B47-3B23-4C0A-97C4-853258883EE5}"/>
              </a:ext>
            </a:extLst>
          </p:cNvPr>
          <p:cNvSpPr/>
          <p:nvPr/>
        </p:nvSpPr>
        <p:spPr>
          <a:xfrm>
            <a:off x="4862596" y="5995470"/>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he-IL" sz="32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Libre Franklin"/>
              </a:rPr>
              <a:t>בר</a:t>
            </a:r>
            <a:endParaRPr sz="24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Google Shape;137;p5">
            <a:extLst>
              <a:ext uri="{FF2B5EF4-FFF2-40B4-BE49-F238E27FC236}">
                <a16:creationId xmlns:a16="http://schemas.microsoft.com/office/drawing/2014/main" id="{FCBA1A2B-D2AC-4F08-A372-AFF844C97CB7}"/>
              </a:ext>
            </a:extLst>
          </p:cNvPr>
          <p:cNvSpPr txBox="1"/>
          <p:nvPr/>
        </p:nvSpPr>
        <p:spPr>
          <a:xfrm>
            <a:off x="871710" y="323961"/>
            <a:ext cx="10222178" cy="300954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אחזקה חזויה במאגרי בטיחות קריטיים ע”י למידת מכונה על בסיס מסדי נתונים</a:t>
            </a:r>
          </a:p>
          <a:p>
            <a:pPr marL="0" lvl="0" indent="0" algn="ctr" rtl="0">
              <a:spcBef>
                <a:spcPts val="0"/>
              </a:spcBef>
              <a:spcAft>
                <a:spcPts val="0"/>
              </a:spcAft>
              <a:buClr>
                <a:schemeClr val="dk1"/>
              </a:buClr>
              <a:buSzPts val="1100"/>
              <a:buFont typeface="Arial"/>
              <a:buNone/>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lvl="0" indent="0" algn="ctr" rtl="0">
              <a:spcBef>
                <a:spcPts val="0"/>
              </a:spcBef>
              <a:spcAft>
                <a:spcPts val="0"/>
              </a:spcAft>
              <a:buNone/>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0" eaLnBrk="1" fontAlgn="auto" latinLnBrk="0" hangingPunct="1">
              <a:spcBef>
                <a:spcPts val="320"/>
              </a:spcBef>
              <a:spcAft>
                <a:spcPts val="0"/>
              </a:spcAft>
              <a:buClr>
                <a:srgbClr val="000000"/>
              </a:buClr>
              <a:buSzPts val="1100"/>
              <a:buFont typeface="Arial"/>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0" eaLnBrk="1" fontAlgn="auto" latinLnBrk="0" hangingPunct="1">
              <a:spcBef>
                <a:spcPts val="600"/>
              </a:spcBef>
              <a:spcAft>
                <a:spcPts val="600"/>
              </a:spcAft>
              <a:buClr>
                <a:srgbClr val="1CADE4"/>
              </a:buClr>
              <a:buSzPts val="1472"/>
              <a:buFont typeface="Noto Sans Symbols"/>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endParaRPr>
          </a:p>
          <a:p>
            <a:pPr marL="0" marR="0" lvl="0" indent="0" algn="ctr" defTabSz="914400" rtl="1" eaLnBrk="1" fontAlgn="auto" latinLnBrk="0" hangingPunct="1">
              <a:spcBef>
                <a:spcPts val="0"/>
              </a:spcBef>
              <a:spcAft>
                <a:spcPts val="0"/>
              </a:spcAft>
              <a:buClr>
                <a:srgbClr val="000000"/>
              </a:buClr>
              <a:buSzTx/>
              <a:buFont typeface="Arial"/>
              <a:buNone/>
              <a:tabLst/>
              <a:defRPr/>
            </a:pPr>
            <a:endParaRPr lang="he-IL" sz="5400" b="1" dirty="0">
              <a:ln w="19050">
                <a:solidFill>
                  <a:schemeClr val="tx1"/>
                </a:solidFill>
              </a:ln>
              <a:solidFill>
                <a:schemeClr val="bg1"/>
              </a:solidFill>
              <a:latin typeface="Calibri" panose="020F0502020204030204" pitchFamily="34" charset="0"/>
              <a:ea typeface="Tahoma"/>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a829c89ff7_0_15"/>
          <p:cNvSpPr txBox="1">
            <a:spLocks noGrp="1"/>
          </p:cNvSpPr>
          <p:nvPr>
            <p:ph type="title"/>
          </p:nvPr>
        </p:nvSpPr>
        <p:spPr>
          <a:xfrm flipH="1">
            <a:off x="691864" y="296241"/>
            <a:ext cx="11029500" cy="1188600"/>
          </a:xfrm>
          <a:prstGeom prst="rect">
            <a:avLst/>
          </a:prstGeom>
          <a:noFill/>
          <a:ln>
            <a:noFill/>
          </a:ln>
        </p:spPr>
        <p:txBody>
          <a:bodyPr spcFirstLastPara="1" wrap="square" lIns="91425" tIns="45700" rIns="91425" bIns="45700" anchor="b" anchorCtr="0">
            <a:noAutofit/>
          </a:bodyPr>
          <a:lstStyle/>
          <a:p>
            <a:pPr marL="0" lvl="0" indent="0" algn="r" rtl="1">
              <a:lnSpc>
                <a:spcPct val="100000"/>
              </a:lnSpc>
              <a:spcBef>
                <a:spcPts val="0"/>
              </a:spcBef>
              <a:spcAft>
                <a:spcPts val="0"/>
              </a:spcAft>
              <a:buClr>
                <a:srgbClr val="3F3F3F"/>
              </a:buClr>
              <a:buSzPts val="2800"/>
              <a:buFont typeface="Tahoma"/>
              <a:buNone/>
            </a:pPr>
            <a:r>
              <a:rPr lang="en-US" sz="4400" b="1" dirty="0" err="1">
                <a:solidFill>
                  <a:srgbClr val="262626"/>
                </a:solidFill>
                <a:latin typeface="Calibri" panose="020F0502020204030204" pitchFamily="34" charset="0"/>
                <a:cs typeface="Calibri" panose="020F0502020204030204" pitchFamily="34" charset="0"/>
              </a:rPr>
              <a:t>הגדרת</a:t>
            </a:r>
            <a:r>
              <a:rPr lang="en-US" sz="4400" b="1" dirty="0">
                <a:solidFill>
                  <a:srgbClr val="262626"/>
                </a:solidFill>
                <a:latin typeface="Calibri" panose="020F0502020204030204" pitchFamily="34" charset="0"/>
                <a:cs typeface="Calibri" panose="020F0502020204030204" pitchFamily="34" charset="0"/>
              </a:rPr>
              <a:t> </a:t>
            </a:r>
            <a:r>
              <a:rPr lang="en-US" sz="4400" b="1" dirty="0" err="1">
                <a:solidFill>
                  <a:srgbClr val="262626"/>
                </a:solidFill>
                <a:latin typeface="Calibri" panose="020F0502020204030204" pitchFamily="34" charset="0"/>
                <a:cs typeface="Calibri" panose="020F0502020204030204" pitchFamily="34" charset="0"/>
              </a:rPr>
              <a:t>הבעיה</a:t>
            </a:r>
            <a:endParaRPr sz="4400" b="1" dirty="0">
              <a:solidFill>
                <a:srgbClr val="262626"/>
              </a:solidFill>
              <a:latin typeface="Calibri" panose="020F0502020204030204" pitchFamily="34" charset="0"/>
              <a:cs typeface="Calibri" panose="020F0502020204030204" pitchFamily="34" charset="0"/>
            </a:endParaRPr>
          </a:p>
        </p:txBody>
      </p:sp>
      <p:sp>
        <p:nvSpPr>
          <p:cNvPr id="357" name="Google Shape;357;ga829c89ff7_0_15"/>
          <p:cNvSpPr txBox="1">
            <a:spLocks noGrp="1"/>
          </p:cNvSpPr>
          <p:nvPr>
            <p:ph type="body" idx="1"/>
          </p:nvPr>
        </p:nvSpPr>
        <p:spPr>
          <a:xfrm flipH="1">
            <a:off x="3826040" y="1817226"/>
            <a:ext cx="7840060" cy="4744534"/>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2000" dirty="0" err="1">
                <a:solidFill>
                  <a:schemeClr val="dk1"/>
                </a:solidFill>
                <a:latin typeface="Calibri" panose="020F0502020204030204" pitchFamily="34" charset="0"/>
                <a:cs typeface="Calibri" panose="020F0502020204030204" pitchFamily="34" charset="0"/>
              </a:rPr>
              <a:t>הערכת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סיכונים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במערכות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קריטיות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לבטיחות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היא</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תחום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בעייתי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חזק</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אשר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ראה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תשומת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חוזרת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בעשורים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האחרונים</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en-US" sz="2000" dirty="0">
                <a:solidFill>
                  <a:schemeClr val="dk1"/>
                </a:solidFill>
                <a:latin typeface="Calibri" panose="020F0502020204030204" pitchFamily="34" charset="0"/>
                <a:cs typeface="Calibri" panose="020F0502020204030204" pitchFamily="34" charset="0"/>
              </a:rPr>
              <a:t>מערכות </a:t>
            </a:r>
            <a:r>
              <a:rPr lang="en-US" sz="2000" dirty="0" err="1">
                <a:solidFill>
                  <a:schemeClr val="dk1"/>
                </a:solidFill>
                <a:latin typeface="Calibri" panose="020F0502020204030204" pitchFamily="34" charset="0"/>
                <a:cs typeface="Calibri" panose="020F0502020204030204" pitchFamily="34" charset="0"/>
              </a:rPr>
              <a:t>קריטיות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לבטיחות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כגון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תחבורה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ימית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נתקלים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באירועים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לא</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רצויים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בצורות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שריפות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פיצוצים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התנגשויות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אליזציות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הארקה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נפגעי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כוח</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אדם</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אירועים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כשלים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בציוד</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טעות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אנוש</a:t>
            </a:r>
            <a:r>
              <a:rPr lang="en-US" sz="2000" dirty="0">
                <a:solidFill>
                  <a:schemeClr val="dk1"/>
                </a:solidFill>
                <a:latin typeface="Calibri" panose="020F0502020204030204" pitchFamily="34" charset="0"/>
                <a:cs typeface="Calibri" panose="020F0502020204030204" pitchFamily="34" charset="0"/>
              </a:rPr>
              <a:t> , </a:t>
            </a:r>
            <a:r>
              <a:rPr lang="en-US" sz="2000" dirty="0" err="1">
                <a:solidFill>
                  <a:schemeClr val="dk1"/>
                </a:solidFill>
                <a:latin typeface="Calibri" panose="020F0502020204030204" pitchFamily="34" charset="0"/>
                <a:cs typeface="Calibri" panose="020F0502020204030204" pitchFamily="34" charset="0"/>
              </a:rPr>
              <a:t>לעתים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קרובות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אירועים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לא</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רצויים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אלה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קשורים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למיקום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ספציפי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גיאוגרפי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כמו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במבצע</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מסוים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נמל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אזור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במדינה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מסוימת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ניתן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להעריך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הסיכון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ברמת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הפלטפורמה</a:t>
            </a:r>
            <a:r>
              <a:rPr lang="he-IL"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למשל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כלי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שייט</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מזל"ט</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מערכת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תחבורה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ימית</a:t>
            </a:r>
            <a:r>
              <a:rPr lang="he-IL" sz="2000" dirty="0">
                <a:solidFill>
                  <a:schemeClr val="dk1"/>
                </a:solidFill>
                <a:latin typeface="Calibri" panose="020F0502020204030204" pitchFamily="34" charset="0"/>
                <a:cs typeface="Calibri" panose="020F0502020204030204" pitchFamily="34" charset="0"/>
              </a:rPr>
              <a:t>)</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מערכת</a:t>
            </a:r>
            <a:r>
              <a:rPr lang="he-IL" sz="2000" dirty="0">
                <a:solidFill>
                  <a:schemeClr val="dk1"/>
                </a:solidFill>
                <a:latin typeface="Calibri" panose="020F0502020204030204" pitchFamily="34" charset="0"/>
                <a:cs typeface="Calibri" panose="020F0502020204030204" pitchFamily="34" charset="0"/>
              </a:rPr>
              <a:t> </a:t>
            </a:r>
            <a:r>
              <a:rPr lang="en-US" sz="2000" dirty="0">
                <a:solidFill>
                  <a:schemeClr val="dk1"/>
                </a:solidFill>
                <a:latin typeface="Calibri" panose="020F0502020204030204" pitchFamily="34" charset="0"/>
                <a:cs typeface="Calibri" panose="020F0502020204030204" pitchFamily="34" charset="0"/>
              </a:rPr>
              <a:t>)</a:t>
            </a:r>
            <a:r>
              <a:rPr lang="en-US" sz="2000" dirty="0" err="1">
                <a:solidFill>
                  <a:schemeClr val="dk1"/>
                </a:solidFill>
                <a:latin typeface="Calibri" panose="020F0502020204030204" pitchFamily="34" charset="0"/>
                <a:cs typeface="Calibri" panose="020F0502020204030204" pitchFamily="34" charset="0"/>
              </a:rPr>
              <a:t>נתיב</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מסוים</a:t>
            </a:r>
            <a:r>
              <a:rPr lang="he-IL" sz="2000" dirty="0">
                <a:solidFill>
                  <a:schemeClr val="dk1"/>
                </a:solidFill>
                <a:latin typeface="Calibri" panose="020F0502020204030204" pitchFamily="34" charset="0"/>
                <a:cs typeface="Calibri" panose="020F0502020204030204" pitchFamily="34" charset="0"/>
              </a:rPr>
              <a:t>),</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תוך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בחינת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הגורמים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המובילים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מגדילים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הסיכון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כך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שמקבלי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ההחלטות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יוכלו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לזהות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לאילו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פלטפורמות</a:t>
            </a:r>
            <a:r>
              <a:rPr lang="en-US" sz="2000" dirty="0">
                <a:solidFill>
                  <a:schemeClr val="dk1"/>
                </a:solidFill>
                <a:latin typeface="Calibri" panose="020F0502020204030204" pitchFamily="34" charset="0"/>
                <a:cs typeface="Calibri" panose="020F0502020204030204" pitchFamily="34" charset="0"/>
              </a:rPr>
              <a:t>, מערכות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תת</a:t>
            </a:r>
            <a:r>
              <a:rPr lang="en-US" sz="2000" dirty="0">
                <a:solidFill>
                  <a:schemeClr val="dk1"/>
                </a:solidFill>
                <a:latin typeface="Calibri" panose="020F0502020204030204" pitchFamily="34" charset="0"/>
                <a:cs typeface="Calibri" panose="020F0502020204030204" pitchFamily="34" charset="0"/>
              </a:rPr>
              <a:t> מערכות  </a:t>
            </a:r>
            <a:r>
              <a:rPr lang="en-US" sz="2000" dirty="0" err="1">
                <a:solidFill>
                  <a:schemeClr val="dk1"/>
                </a:solidFill>
                <a:latin typeface="Calibri" panose="020F0502020204030204" pitchFamily="34" charset="0"/>
                <a:cs typeface="Calibri" panose="020F0502020204030204" pitchFamily="34" charset="0"/>
              </a:rPr>
              <a:t>יש</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סיכונים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גבוהים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יותר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לתאונות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אירועים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ולכן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ירוויחו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יותר</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מפעילות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מניעה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אמצעי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להפחתת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סיכונים</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a:p>
            <a:pPr marL="0" lvl="0" indent="0" algn="r" rtl="1">
              <a:spcBef>
                <a:spcPts val="0"/>
              </a:spcBef>
              <a:spcAft>
                <a:spcPts val="0"/>
              </a:spcAft>
              <a:buNone/>
            </a:pPr>
            <a:r>
              <a:rPr lang="en-US" sz="2000" dirty="0" err="1">
                <a:solidFill>
                  <a:schemeClr val="dk1"/>
                </a:solidFill>
                <a:latin typeface="Calibri" panose="020F0502020204030204" pitchFamily="34" charset="0"/>
                <a:cs typeface="Calibri" panose="020F0502020204030204" pitchFamily="34" charset="0"/>
              </a:rPr>
              <a:t>בכל</a:t>
            </a:r>
            <a:r>
              <a:rPr lang="en-US" sz="2000"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יום</a:t>
            </a:r>
            <a:r>
              <a:rPr lang="en-US" sz="2000" b="1"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מתקבלות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תחזיות</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על</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סיכוני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נתיבי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המים</a:t>
            </a:r>
            <a:r>
              <a:rPr lang="en-US" sz="2000" dirty="0">
                <a:solidFill>
                  <a:schemeClr val="dk1"/>
                </a:solidFill>
                <a:latin typeface="Calibri" panose="020F0502020204030204" pitchFamily="34" charset="0"/>
                <a:cs typeface="Calibri" panose="020F0502020204030204" pitchFamily="34" charset="0"/>
              </a:rPr>
              <a:t> (waterways) </a:t>
            </a:r>
            <a:r>
              <a:rPr lang="en-US" sz="2000" dirty="0" err="1">
                <a:solidFill>
                  <a:schemeClr val="dk1"/>
                </a:solidFill>
                <a:latin typeface="Calibri" panose="020F0502020204030204" pitchFamily="34" charset="0"/>
                <a:cs typeface="Calibri" panose="020F0502020204030204" pitchFamily="34" charset="0"/>
              </a:rPr>
              <a:t>השונים</a:t>
            </a:r>
            <a:r>
              <a:rPr lang="he-IL" sz="2000"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אך</a:t>
            </a:r>
            <a:r>
              <a:rPr lang="en-US" sz="2000" b="1"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בכל</a:t>
            </a:r>
            <a:r>
              <a:rPr lang="en-US" sz="2000"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שעה</a:t>
            </a:r>
            <a:r>
              <a:rPr lang="en-US" sz="2000" b="1"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ביום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סיכון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נתיבי</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המים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משתנה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בין</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אדום</a:t>
            </a:r>
            <a:r>
              <a:rPr lang="en-US" sz="2000" dirty="0">
                <a:solidFill>
                  <a:schemeClr val="dk1"/>
                </a:solidFill>
                <a:latin typeface="Calibri" panose="020F0502020204030204" pitchFamily="34" charset="0"/>
                <a:cs typeface="Calibri" panose="020F0502020204030204" pitchFamily="34" charset="0"/>
              </a:rPr>
              <a:t> </a:t>
            </a:r>
            <a:r>
              <a:rPr lang="he-IL" sz="2000" dirty="0">
                <a:solidFill>
                  <a:schemeClr val="dk1"/>
                </a:solidFill>
                <a:latin typeface="Calibri" panose="020F0502020204030204" pitchFamily="34" charset="0"/>
                <a:cs typeface="Calibri" panose="020F0502020204030204" pitchFamily="34" charset="0"/>
              </a:rPr>
              <a:t>(</a:t>
            </a:r>
            <a:r>
              <a:rPr lang="en-US" sz="2000" dirty="0" err="1">
                <a:solidFill>
                  <a:schemeClr val="dk1"/>
                </a:solidFill>
                <a:latin typeface="Calibri" panose="020F0502020204030204" pitchFamily="34" charset="0"/>
                <a:cs typeface="Calibri" panose="020F0502020204030204" pitchFamily="34" charset="0"/>
              </a:rPr>
              <a:t>גבוה</a:t>
            </a:r>
            <a:r>
              <a:rPr lang="he-IL" sz="2000" dirty="0">
                <a:solidFill>
                  <a:schemeClr val="dk1"/>
                </a:solidFill>
                <a:latin typeface="Calibri" panose="020F0502020204030204" pitchFamily="34" charset="0"/>
                <a:cs typeface="Calibri" panose="020F0502020204030204" pitchFamily="34" charset="0"/>
              </a:rPr>
              <a:t>)</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צהוב</a:t>
            </a:r>
            <a:r>
              <a:rPr lang="en-US" sz="2000" dirty="0">
                <a:solidFill>
                  <a:schemeClr val="dk1"/>
                </a:solidFill>
                <a:latin typeface="Calibri" panose="020F0502020204030204" pitchFamily="34" charset="0"/>
                <a:cs typeface="Calibri" panose="020F0502020204030204" pitchFamily="34" charset="0"/>
              </a:rPr>
              <a:t> </a:t>
            </a:r>
            <a:r>
              <a:rPr lang="he-IL" sz="2000" dirty="0">
                <a:solidFill>
                  <a:schemeClr val="dk1"/>
                </a:solidFill>
                <a:latin typeface="Calibri" panose="020F0502020204030204" pitchFamily="34" charset="0"/>
                <a:cs typeface="Calibri" panose="020F0502020204030204" pitchFamily="34" charset="0"/>
              </a:rPr>
              <a:t>(</a:t>
            </a:r>
            <a:r>
              <a:rPr lang="en-US" sz="2000" dirty="0" err="1">
                <a:solidFill>
                  <a:schemeClr val="dk1"/>
                </a:solidFill>
                <a:latin typeface="Calibri" panose="020F0502020204030204" pitchFamily="34" charset="0"/>
                <a:cs typeface="Calibri" panose="020F0502020204030204" pitchFamily="34" charset="0"/>
              </a:rPr>
              <a:t>בינוני</a:t>
            </a:r>
            <a:r>
              <a:rPr lang="he-IL" sz="2000" dirty="0">
                <a:solidFill>
                  <a:schemeClr val="dk1"/>
                </a:solidFill>
                <a:latin typeface="Calibri" panose="020F0502020204030204" pitchFamily="34" charset="0"/>
                <a:cs typeface="Calibri" panose="020F0502020204030204" pitchFamily="34" charset="0"/>
              </a:rPr>
              <a:t>) וירוק (נמוך).</a:t>
            </a:r>
            <a:endParaRPr sz="2000" dirty="0">
              <a:solidFill>
                <a:schemeClr val="dk1"/>
              </a:solidFill>
              <a:latin typeface="Calibri" panose="020F0502020204030204" pitchFamily="34" charset="0"/>
              <a:cs typeface="Calibri" panose="020F0502020204030204" pitchFamily="34" charset="0"/>
            </a:endParaRPr>
          </a:p>
          <a:p>
            <a:pPr marL="0" lvl="0" indent="0" algn="r" rtl="1">
              <a:spcBef>
                <a:spcPts val="0"/>
              </a:spcBef>
              <a:spcAft>
                <a:spcPts val="0"/>
              </a:spcAft>
              <a:buNone/>
            </a:pPr>
            <a:endParaRPr sz="2000" dirty="0">
              <a:solidFill>
                <a:schemeClr val="dk1"/>
              </a:solidFill>
              <a:latin typeface="Calibri" panose="020F0502020204030204" pitchFamily="34" charset="0"/>
              <a:cs typeface="Calibri" panose="020F0502020204030204" pitchFamily="34" charset="0"/>
            </a:endParaRPr>
          </a:p>
          <a:p>
            <a:pPr marL="0" lvl="0" indent="0" algn="r" rtl="1">
              <a:spcBef>
                <a:spcPts val="0"/>
              </a:spcBef>
              <a:spcAft>
                <a:spcPts val="0"/>
              </a:spcAft>
              <a:buClr>
                <a:schemeClr val="dk1"/>
              </a:buClr>
              <a:buSzPts val="1100"/>
              <a:buFont typeface="Arial"/>
              <a:buNone/>
            </a:pPr>
            <a:endParaRPr sz="2000"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dirty="0">
              <a:solidFill>
                <a:schemeClr val="dk1"/>
              </a:solidFill>
              <a:latin typeface="Calibri" panose="020F0502020204030204" pitchFamily="34" charset="0"/>
              <a:cs typeface="Calibri" panose="020F0502020204030204" pitchFamily="34" charset="0"/>
            </a:endParaRPr>
          </a:p>
        </p:txBody>
      </p:sp>
      <p:pic>
        <p:nvPicPr>
          <p:cNvPr id="5" name="תמונה 4">
            <a:extLst>
              <a:ext uri="{FF2B5EF4-FFF2-40B4-BE49-F238E27FC236}">
                <a16:creationId xmlns:a16="http://schemas.microsoft.com/office/drawing/2014/main" id="{6DB3EF2B-C171-4949-8E5F-80F189F2867F}"/>
              </a:ext>
            </a:extLst>
          </p:cNvPr>
          <p:cNvPicPr>
            <a:picLocks noChangeAspect="1"/>
          </p:cNvPicPr>
          <p:nvPr/>
        </p:nvPicPr>
        <p:blipFill rotWithShape="1">
          <a:blip r:embed="rId3"/>
          <a:srcRect r="44565"/>
          <a:stretch/>
        </p:blipFill>
        <p:spPr>
          <a:xfrm>
            <a:off x="317556" y="1851408"/>
            <a:ext cx="3508484" cy="39556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a829c89ff7_0_24"/>
          <p:cNvSpPr txBox="1">
            <a:spLocks noGrp="1"/>
          </p:cNvSpPr>
          <p:nvPr>
            <p:ph type="title"/>
          </p:nvPr>
        </p:nvSpPr>
        <p:spPr>
          <a:xfrm flipH="1">
            <a:off x="670114" y="212241"/>
            <a:ext cx="11029500" cy="1188600"/>
          </a:xfrm>
          <a:prstGeom prst="rect">
            <a:avLst/>
          </a:prstGeom>
          <a:noFill/>
          <a:ln>
            <a:noFill/>
          </a:ln>
        </p:spPr>
        <p:txBody>
          <a:bodyPr spcFirstLastPara="1" wrap="square" lIns="91425" tIns="45700" rIns="91425" bIns="45700" anchor="b" anchorCtr="0">
            <a:noAutofit/>
          </a:bodyPr>
          <a:lstStyle/>
          <a:p>
            <a:r>
              <a:rPr lang="en-US" sz="4400" b="1" dirty="0" err="1">
                <a:solidFill>
                  <a:srgbClr val="262626"/>
                </a:solidFill>
                <a:latin typeface="Calibri" panose="020F0502020204030204" pitchFamily="34" charset="0"/>
                <a:cs typeface="Calibri" panose="020F0502020204030204" pitchFamily="34" charset="0"/>
              </a:rPr>
              <a:t>טכניקה</a:t>
            </a:r>
            <a:r>
              <a:rPr lang="en-US" sz="4400" b="1" dirty="0">
                <a:solidFill>
                  <a:srgbClr val="262626"/>
                </a:solidFill>
                <a:latin typeface="Calibri" panose="020F0502020204030204" pitchFamily="34" charset="0"/>
                <a:cs typeface="Calibri" panose="020F0502020204030204" pitchFamily="34" charset="0"/>
              </a:rPr>
              <a:t> </a:t>
            </a:r>
            <a:r>
              <a:rPr lang="en-US" sz="4400" b="1" dirty="0" err="1">
                <a:solidFill>
                  <a:srgbClr val="262626"/>
                </a:solidFill>
                <a:latin typeface="Calibri" panose="020F0502020204030204" pitchFamily="34" charset="0"/>
                <a:cs typeface="Calibri" panose="020F0502020204030204" pitchFamily="34" charset="0"/>
              </a:rPr>
              <a:t>לפתרון</a:t>
            </a:r>
            <a:endParaRPr sz="4400" b="1" dirty="0">
              <a:solidFill>
                <a:srgbClr val="262626"/>
              </a:solidFill>
              <a:latin typeface="Calibri" panose="020F0502020204030204" pitchFamily="34" charset="0"/>
              <a:cs typeface="Calibri" panose="020F0502020204030204" pitchFamily="34" charset="0"/>
            </a:endParaRPr>
          </a:p>
        </p:txBody>
      </p:sp>
      <p:sp>
        <p:nvSpPr>
          <p:cNvPr id="363" name="Google Shape;363;ga829c89ff7_0_24"/>
          <p:cNvSpPr txBox="1"/>
          <p:nvPr/>
        </p:nvSpPr>
        <p:spPr>
          <a:xfrm>
            <a:off x="1345114" y="2131221"/>
            <a:ext cx="10354500" cy="35202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en-US" sz="2400" dirty="0" err="1">
                <a:latin typeface="Calibri" panose="020F0502020204030204" pitchFamily="34" charset="0"/>
                <a:ea typeface="Tahoma"/>
                <a:cs typeface="Calibri" panose="020F0502020204030204" pitchFamily="34" charset="0"/>
                <a:sym typeface="Tahoma"/>
              </a:rPr>
              <a:t>ניתוח</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סיכונים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עבור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משמר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החופים</a:t>
            </a:r>
            <a:r>
              <a:rPr lang="en-US" sz="2400" dirty="0">
                <a:latin typeface="Calibri" panose="020F0502020204030204" pitchFamily="34" charset="0"/>
                <a:ea typeface="Tahoma"/>
                <a:cs typeface="Calibri" panose="020F0502020204030204" pitchFamily="34" charset="0"/>
                <a:sym typeface="Tahoma"/>
              </a:rPr>
              <a:t> </a:t>
            </a:r>
            <a:r>
              <a:rPr lang="en-US" sz="2400" dirty="0" err="1">
                <a:solidFill>
                  <a:schemeClr val="dk1"/>
                </a:solidFill>
                <a:latin typeface="Calibri" panose="020F0502020204030204" pitchFamily="34" charset="0"/>
                <a:ea typeface="Tahoma"/>
                <a:cs typeface="Calibri" panose="020F0502020204030204" pitchFamily="34" charset="0"/>
                <a:sym typeface="Tahoma"/>
              </a:rPr>
              <a:t>האמריקני</a:t>
            </a:r>
            <a:r>
              <a:rPr lang="en-US" sz="2400" dirty="0">
                <a:solidFill>
                  <a:schemeClr val="dk1"/>
                </a:solidFill>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מאמר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זה</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מתאר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יכולת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בניתוח</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ניבוי</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סיכונים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שפותחה</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במטרה</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לספק</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תמיכה</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בזמן</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אמת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בהחלטות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וניתוח</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סיכונים</a:t>
            </a:r>
            <a:r>
              <a:rPr lang="en-US" sz="2400"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באמצעות</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מסדי</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נתונים</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ושליטה</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עצמית</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של</a:t>
            </a:r>
            <a:r>
              <a:rPr lang="en-US" sz="2400" b="1" dirty="0">
                <a:latin typeface="Calibri" panose="020F0502020204030204" pitchFamily="34" charset="0"/>
                <a:ea typeface="Tahoma"/>
                <a:cs typeface="Calibri" panose="020F0502020204030204" pitchFamily="34" charset="0"/>
                <a:sym typeface="Tahoma"/>
              </a:rPr>
              <a:t> </a:t>
            </a:r>
            <a:r>
              <a:rPr lang="en-US" sz="2400" b="1" dirty="0" err="1">
                <a:latin typeface="Calibri" panose="020F0502020204030204" pitchFamily="34" charset="0"/>
                <a:ea typeface="Tahoma"/>
                <a:cs typeface="Calibri" panose="020F0502020204030204" pitchFamily="34" charset="0"/>
                <a:sym typeface="Tahoma"/>
              </a:rPr>
              <a:t>המערכת</a:t>
            </a:r>
            <a:r>
              <a:rPr lang="en-US" sz="2400" b="1" dirty="0">
                <a:latin typeface="Calibri" panose="020F0502020204030204" pitchFamily="34" charset="0"/>
                <a:ea typeface="Tahoma"/>
                <a:cs typeface="Calibri" panose="020F0502020204030204" pitchFamily="34" charset="0"/>
                <a:sym typeface="Tahoma"/>
              </a:rPr>
              <a:t>(machine learning</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על</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מנת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לסייע</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למשמר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החופים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בהשגת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יעדי</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המשימות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שלהם</a:t>
            </a:r>
            <a:r>
              <a:rPr lang="en-US" sz="2400" dirty="0">
                <a:latin typeface="Calibri" panose="020F0502020204030204" pitchFamily="34" charset="0"/>
                <a:ea typeface="Tahoma"/>
                <a:cs typeface="Calibri" panose="020F0502020204030204" pitchFamily="34" charset="0"/>
                <a:sym typeface="Tahoma"/>
              </a:rPr>
              <a:t>.</a:t>
            </a:r>
            <a:endParaRPr sz="2400" dirty="0">
              <a:latin typeface="Calibri" panose="020F0502020204030204" pitchFamily="34" charset="0"/>
              <a:ea typeface="Tahoma"/>
              <a:cs typeface="Calibri" panose="020F0502020204030204" pitchFamily="34" charset="0"/>
              <a:sym typeface="Tahoma"/>
            </a:endParaRPr>
          </a:p>
          <a:p>
            <a:pPr marL="0" lvl="0" indent="0" algn="r" rtl="1">
              <a:lnSpc>
                <a:spcPct val="110000"/>
              </a:lnSpc>
              <a:spcBef>
                <a:spcPts val="0"/>
              </a:spcBef>
              <a:spcAft>
                <a:spcPts val="0"/>
              </a:spcAft>
              <a:buNone/>
            </a:pPr>
            <a:r>
              <a:rPr lang="en-US" sz="2400" dirty="0" err="1">
                <a:solidFill>
                  <a:schemeClr val="dk1"/>
                </a:solidFill>
                <a:latin typeface="Calibri" panose="020F0502020204030204" pitchFamily="34" charset="0"/>
                <a:ea typeface="Tahoma"/>
                <a:cs typeface="Calibri" panose="020F0502020204030204" pitchFamily="34" charset="0"/>
                <a:sym typeface="Tahoma"/>
              </a:rPr>
              <a:t>יכולת</a:t>
            </a:r>
            <a:r>
              <a:rPr lang="en-US" sz="4000" dirty="0">
                <a:solidFill>
                  <a:srgbClr val="3F3F3F"/>
                </a:solidFill>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סיפוק</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מידע</a:t>
            </a:r>
            <a:r>
              <a:rPr lang="en-US" sz="2400" dirty="0">
                <a:latin typeface="Calibri" panose="020F0502020204030204" pitchFamily="34" charset="0"/>
                <a:ea typeface="Tahoma"/>
                <a:cs typeface="Calibri" panose="020F0502020204030204" pitchFamily="34" charset="0"/>
                <a:sym typeface="Tahoma"/>
              </a:rPr>
              <a:t> </a:t>
            </a:r>
            <a:r>
              <a:rPr lang="he-IL" sz="2400" dirty="0">
                <a:latin typeface="Calibri" panose="020F0502020204030204" pitchFamily="34" charset="0"/>
                <a:ea typeface="Tahoma"/>
                <a:cs typeface="Calibri" panose="020F0502020204030204" pitchFamily="34" charset="0"/>
                <a:sym typeface="Tahoma"/>
              </a:rPr>
              <a:t>טרם האירוע או </a:t>
            </a:r>
            <a:r>
              <a:rPr lang="en-US" sz="2400" dirty="0" err="1">
                <a:latin typeface="Calibri" panose="020F0502020204030204" pitchFamily="34" charset="0"/>
                <a:ea typeface="Tahoma"/>
                <a:cs typeface="Calibri" panose="020F0502020204030204" pitchFamily="34" charset="0"/>
                <a:sym typeface="Tahoma"/>
              </a:rPr>
              <a:t>בזמן</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אמת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לקפטן</a:t>
            </a:r>
            <a:r>
              <a:rPr lang="en-US" sz="2400" dirty="0">
                <a:latin typeface="Calibri" panose="020F0502020204030204" pitchFamily="34" charset="0"/>
                <a:ea typeface="Tahoma"/>
                <a:cs typeface="Calibri" panose="020F0502020204030204" pitchFamily="34" charset="0"/>
                <a:sym typeface="Tahoma"/>
              </a:rPr>
              <a:t> \ </a:t>
            </a:r>
            <a:r>
              <a:rPr lang="en-US" sz="2400" dirty="0" err="1">
                <a:latin typeface="Calibri" panose="020F0502020204030204" pitchFamily="34" charset="0"/>
                <a:ea typeface="Tahoma"/>
                <a:cs typeface="Calibri" panose="020F0502020204030204" pitchFamily="34" charset="0"/>
                <a:sym typeface="Tahoma"/>
              </a:rPr>
              <a:t>מפקח</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משמר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החופים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ומקבלי</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ההחלטות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בנמל</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יתרמו</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רבות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למערך</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הבטיחות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ויוכלו</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למנוע</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תאונות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ואירועים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רבים</a:t>
            </a:r>
            <a:r>
              <a:rPr lang="en-US" sz="2400" dirty="0">
                <a:latin typeface="Calibri" panose="020F0502020204030204" pitchFamily="34" charset="0"/>
                <a:ea typeface="Tahoma"/>
                <a:cs typeface="Calibri" panose="020F0502020204030204" pitchFamily="34" charset="0"/>
                <a:sym typeface="Tahoma"/>
              </a:rPr>
              <a:t>.</a:t>
            </a:r>
            <a:endParaRPr sz="2400" dirty="0">
              <a:latin typeface="Calibri" panose="020F0502020204030204" pitchFamily="34" charset="0"/>
              <a:ea typeface="Tahoma"/>
              <a:cs typeface="Calibri" panose="020F0502020204030204" pitchFamily="34" charset="0"/>
              <a:sym typeface="Tahoma"/>
            </a:endParaRPr>
          </a:p>
          <a:p>
            <a:pPr lvl="0" algn="r" rtl="1"/>
            <a:r>
              <a:rPr lang="en-US" sz="2400" dirty="0" err="1">
                <a:latin typeface="Calibri" panose="020F0502020204030204" pitchFamily="34" charset="0"/>
                <a:ea typeface="Tahoma"/>
                <a:cs typeface="Calibri" panose="020F0502020204030204" pitchFamily="34" charset="0"/>
                <a:sym typeface="Tahoma"/>
              </a:rPr>
              <a:t>ההתקדמות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במודל</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התאונות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וההסתברויות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בשיטות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ניתוח</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הנתונים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מציעות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פוטנציאל</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לחזות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דרך</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אירועים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ותאונות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הולך</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וגובר</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באמצעות</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מאגרים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גדולים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של</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נתונים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נגישים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וכלים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אנליטיים</a:t>
            </a:r>
            <a:r>
              <a:rPr lang="en-US" sz="2400" dirty="0">
                <a:latin typeface="Calibri" panose="020F0502020204030204" pitchFamily="34" charset="0"/>
                <a:ea typeface="Tahoma"/>
                <a:cs typeface="Calibri" panose="020F0502020204030204" pitchFamily="34" charset="0"/>
                <a:sym typeface="Tahoma"/>
              </a:rPr>
              <a:t> </a:t>
            </a:r>
            <a:r>
              <a:rPr lang="en-US" sz="2400" dirty="0" err="1">
                <a:latin typeface="Calibri" panose="020F0502020204030204" pitchFamily="34" charset="0"/>
                <a:ea typeface="Tahoma"/>
                <a:cs typeface="Calibri" panose="020F0502020204030204" pitchFamily="34" charset="0"/>
                <a:sym typeface="Tahoma"/>
              </a:rPr>
              <a:t>מתוחכמים</a:t>
            </a:r>
            <a:r>
              <a:rPr lang="he-IL" sz="2400" dirty="0">
                <a:latin typeface="Calibri" panose="020F0502020204030204" pitchFamily="34" charset="0"/>
                <a:ea typeface="Tahoma"/>
                <a:cs typeface="Calibri" panose="020F0502020204030204" pitchFamily="34" charset="0"/>
                <a:sym typeface="Tahoma"/>
              </a:rPr>
              <a:t>,גישות למידת מכונה היברידיות, מינוף למידת מכונה וכריית טקסטים.</a:t>
            </a:r>
            <a:endParaRPr sz="2400" dirty="0">
              <a:latin typeface="Calibri" panose="020F0502020204030204" pitchFamily="34" charset="0"/>
              <a:ea typeface="Tahoma"/>
              <a:cs typeface="Calibri" panose="020F0502020204030204" pitchFamily="34" charset="0"/>
              <a:sym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a829c89ff7_0_33"/>
          <p:cNvSpPr txBox="1">
            <a:spLocks noGrp="1"/>
          </p:cNvSpPr>
          <p:nvPr>
            <p:ph type="title"/>
          </p:nvPr>
        </p:nvSpPr>
        <p:spPr>
          <a:xfrm flipH="1">
            <a:off x="581308" y="702156"/>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Clr>
                <a:srgbClr val="3F3F3F"/>
              </a:buClr>
              <a:buSzPts val="2800"/>
              <a:buFont typeface="Tahoma"/>
              <a:buNone/>
            </a:pPr>
            <a:r>
              <a:rPr lang="he-IL" sz="4400" b="1" dirty="0">
                <a:solidFill>
                  <a:srgbClr val="262626"/>
                </a:solidFill>
                <a:latin typeface="Calibri" panose="020F0502020204030204" pitchFamily="34" charset="0"/>
                <a:cs typeface="Calibri" panose="020F0502020204030204" pitchFamily="34" charset="0"/>
              </a:rPr>
              <a:t>הדגמת הטכניקה</a:t>
            </a:r>
          </a:p>
          <a:p>
            <a:pPr marL="0" lvl="0" indent="0" algn="l" rtl="0">
              <a:spcBef>
                <a:spcPts val="0"/>
              </a:spcBef>
              <a:spcAft>
                <a:spcPts val="0"/>
              </a:spcAft>
              <a:buNone/>
            </a:pPr>
            <a:endParaRPr sz="3600" dirty="0">
              <a:latin typeface="Calibri" panose="020F0502020204030204" pitchFamily="34" charset="0"/>
              <a:cs typeface="Calibri" panose="020F0502020204030204" pitchFamily="34" charset="0"/>
            </a:endParaRPr>
          </a:p>
        </p:txBody>
      </p:sp>
      <p:sp>
        <p:nvSpPr>
          <p:cNvPr id="370" name="Google Shape;370;ga829c89ff7_0_33"/>
          <p:cNvSpPr txBox="1">
            <a:spLocks noGrp="1"/>
          </p:cNvSpPr>
          <p:nvPr>
            <p:ph type="body" idx="1"/>
          </p:nvPr>
        </p:nvSpPr>
        <p:spPr>
          <a:xfrm flipH="1">
            <a:off x="673906" y="2086221"/>
            <a:ext cx="11029500" cy="3634500"/>
          </a:xfrm>
          <a:prstGeom prst="rect">
            <a:avLst/>
          </a:prstGeom>
        </p:spPr>
        <p:txBody>
          <a:bodyPr spcFirstLastPara="1" wrap="square" lIns="91425" tIns="45700" rIns="91425" bIns="45700" anchor="t" anchorCtr="0">
            <a:noAutofit/>
          </a:bodyPr>
          <a:lstStyle/>
          <a:p>
            <a:pPr marL="0" lvl="0" indent="0" algn="r" rtl="1">
              <a:spcBef>
                <a:spcPts val="340"/>
              </a:spcBef>
              <a:spcAft>
                <a:spcPts val="0"/>
              </a:spcAft>
              <a:buNone/>
            </a:pPr>
            <a:r>
              <a:rPr lang="en-US" sz="2400" dirty="0" err="1">
                <a:latin typeface="Calibri" panose="020F0502020204030204" pitchFamily="34" charset="0"/>
                <a:cs typeface="Calibri" panose="020F0502020204030204" pitchFamily="34" charset="0"/>
              </a:rPr>
              <a:t>הפרוייקט</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התמקד</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בנהר</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המיסיסיפי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התחתון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ובנמל</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ניו</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אורלינס</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וסיפק</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סקירה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יום-יומית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של</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הסיכונים</a:t>
            </a:r>
            <a:r>
              <a:rPr lang="en-US" sz="2400" dirty="0">
                <a:latin typeface="Calibri" panose="020F0502020204030204" pitchFamily="34" charset="0"/>
                <a:cs typeface="Calibri" panose="020F0502020204030204" pitchFamily="34" charset="0"/>
              </a:rPr>
              <a:t>.</a:t>
            </a:r>
            <a:endParaRPr sz="24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400" dirty="0" err="1">
                <a:latin typeface="Calibri" panose="020F0502020204030204" pitchFamily="34" charset="0"/>
                <a:cs typeface="Calibri" panose="020F0502020204030204" pitchFamily="34" charset="0"/>
              </a:rPr>
              <a:t>המערכת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סיפקה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הדמיה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של</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זרמי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משולבים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וניתוח</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הנתמכים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ע"י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ממשקי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תכנות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יישומים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מבוססי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אינטרנט</a:t>
            </a:r>
            <a:r>
              <a:rPr lang="en-US" sz="2400" dirty="0">
                <a:latin typeface="Calibri" panose="020F0502020204030204" pitchFamily="34" charset="0"/>
                <a:cs typeface="Calibri" panose="020F0502020204030204" pitchFamily="34" charset="0"/>
              </a:rPr>
              <a:t> (APZ)</a:t>
            </a:r>
            <a:r>
              <a:rPr lang="he-IL" sz="2400" dirty="0">
                <a:latin typeface="Calibri" panose="020F0502020204030204" pitchFamily="34" charset="0"/>
                <a:cs typeface="Calibri" panose="020F0502020204030204" pitchFamily="34" charset="0"/>
              </a:rPr>
              <a:t> בזמן אמת.</a:t>
            </a:r>
            <a:endParaRPr sz="2400" dirty="0">
              <a:latin typeface="Calibri" panose="020F0502020204030204" pitchFamily="34" charset="0"/>
              <a:cs typeface="Calibri" panose="020F0502020204030204" pitchFamily="34" charset="0"/>
            </a:endParaRPr>
          </a:p>
          <a:p>
            <a:pPr marL="0" lvl="0" indent="0" algn="r" rtl="1">
              <a:spcBef>
                <a:spcPts val="600"/>
              </a:spcBef>
              <a:spcAft>
                <a:spcPts val="600"/>
              </a:spcAft>
              <a:buNone/>
            </a:pPr>
            <a:r>
              <a:rPr lang="en-US" sz="2400" dirty="0" err="1">
                <a:latin typeface="Calibri" panose="020F0502020204030204" pitchFamily="34" charset="0"/>
                <a:cs typeface="Calibri" panose="020F0502020204030204" pitchFamily="34" charset="0"/>
              </a:rPr>
              <a:t>במהלך</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הפרוייקט</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ניתוח</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סיכוני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של</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משמר</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החופים</a:t>
            </a:r>
            <a:r>
              <a:rPr lang="en-US" sz="2400" dirty="0">
                <a:latin typeface="Calibri" panose="020F0502020204030204" pitchFamily="34" charset="0"/>
                <a:cs typeface="Calibri" panose="020F0502020204030204" pitchFamily="34" charset="0"/>
              </a:rPr>
              <a:t> , </a:t>
            </a:r>
            <a:r>
              <a:rPr lang="en-US" sz="2400" dirty="0" err="1">
                <a:latin typeface="Calibri" panose="020F0502020204030204" pitchFamily="34" charset="0"/>
                <a:cs typeface="Calibri" panose="020F0502020204030204" pitchFamily="34" charset="0"/>
              </a:rPr>
              <a:t>נדרש</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מאמץ</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משמעותי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בכדדי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לזהות</a:t>
            </a:r>
            <a:r>
              <a:rPr lang="he-IL"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לטפל</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ולתקן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שגיאות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או</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התאמות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עדכון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ותחזוקה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באמצעות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גישות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אוטומטיות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חכמות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יותר</a:t>
            </a:r>
            <a:r>
              <a:rPr lang="en-US" sz="2400" dirty="0">
                <a:latin typeface="Calibri" panose="020F0502020204030204" pitchFamily="34" charset="0"/>
                <a:cs typeface="Calibri" panose="020F0502020204030204" pitchFamily="34" charset="0"/>
              </a:rPr>
              <a:t> -(machine learning)</a:t>
            </a:r>
            <a:r>
              <a:rPr lang="he-IL" sz="2400" dirty="0">
                <a:latin typeface="Calibri" panose="020F0502020204030204" pitchFamily="34" charset="0"/>
                <a:cs typeface="Calibri" panose="020F0502020204030204" pitchFamily="34" charset="0"/>
              </a:rPr>
              <a:t>.</a:t>
            </a:r>
            <a:endParaRPr sz="2400" dirty="0">
              <a:latin typeface="Calibri" panose="020F0502020204030204" pitchFamily="34" charset="0"/>
              <a:cs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a829c89ff7_0_40"/>
          <p:cNvSpPr txBox="1">
            <a:spLocks noGrp="1"/>
          </p:cNvSpPr>
          <p:nvPr>
            <p:ph type="title"/>
          </p:nvPr>
        </p:nvSpPr>
        <p:spPr>
          <a:xfrm flipH="1">
            <a:off x="581308" y="702156"/>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Calibri" panose="020F0502020204030204" pitchFamily="34" charset="0"/>
                <a:cs typeface="Calibri" panose="020F0502020204030204" pitchFamily="34" charset="0"/>
              </a:rPr>
              <a:t>הדגמת</a:t>
            </a:r>
            <a:r>
              <a:rPr lang="en-US" sz="3600" b="1" dirty="0">
                <a:solidFill>
                  <a:srgbClr val="262626"/>
                </a:solidFill>
                <a:latin typeface="Calibri" panose="020F0502020204030204" pitchFamily="34" charset="0"/>
                <a:cs typeface="Calibri" panose="020F0502020204030204" pitchFamily="34" charset="0"/>
              </a:rPr>
              <a:t> </a:t>
            </a:r>
            <a:r>
              <a:rPr lang="en-US" sz="3600" b="1" dirty="0" err="1">
                <a:solidFill>
                  <a:srgbClr val="262626"/>
                </a:solidFill>
                <a:latin typeface="Calibri" panose="020F0502020204030204" pitchFamily="34" charset="0"/>
                <a:cs typeface="Calibri" panose="020F0502020204030204" pitchFamily="34" charset="0"/>
              </a:rPr>
              <a:t>הטכניקה</a:t>
            </a:r>
            <a:r>
              <a:rPr lang="en-US" sz="3600" b="1" dirty="0">
                <a:solidFill>
                  <a:srgbClr val="262626"/>
                </a:solidFill>
                <a:latin typeface="Calibri" panose="020F0502020204030204" pitchFamily="34" charset="0"/>
                <a:cs typeface="Calibri" panose="020F0502020204030204" pitchFamily="34" charset="0"/>
              </a:rPr>
              <a:t> </a:t>
            </a:r>
            <a:r>
              <a:rPr lang="he-IL" sz="3600" b="1" dirty="0">
                <a:solidFill>
                  <a:srgbClr val="262626"/>
                </a:solidFill>
                <a:latin typeface="Calibri" panose="020F0502020204030204" pitchFamily="34" charset="0"/>
                <a:cs typeface="Calibri" panose="020F0502020204030204" pitchFamily="34" charset="0"/>
              </a:rPr>
              <a:t>- המשך</a:t>
            </a:r>
            <a:endParaRPr sz="3600" b="1" dirty="0">
              <a:solidFill>
                <a:srgbClr val="262626"/>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77" name="Google Shape;377;ga829c89ff7_0_40"/>
          <p:cNvSpPr txBox="1">
            <a:spLocks noGrp="1"/>
          </p:cNvSpPr>
          <p:nvPr>
            <p:ph type="body" idx="1"/>
          </p:nvPr>
        </p:nvSpPr>
        <p:spPr>
          <a:xfrm flipH="1">
            <a:off x="7385789" y="1611750"/>
            <a:ext cx="4221133" cy="3634500"/>
          </a:xfrm>
          <a:prstGeom prst="rect">
            <a:avLst/>
          </a:prstGeom>
        </p:spPr>
        <p:txBody>
          <a:bodyPr spcFirstLastPara="1" wrap="square" lIns="91425" tIns="45700" rIns="91425" bIns="45700" anchor="t" anchorCtr="0">
            <a:noAutofit/>
          </a:bodyPr>
          <a:lstStyle/>
          <a:p>
            <a:pPr marL="0" lvl="0" indent="0" algn="r" rtl="1">
              <a:spcBef>
                <a:spcPts val="340"/>
              </a:spcBef>
              <a:spcAft>
                <a:spcPts val="0"/>
              </a:spcAft>
              <a:buNone/>
            </a:pPr>
            <a:r>
              <a:rPr lang="en-US" sz="2000" dirty="0" err="1">
                <a:latin typeface="Calibri" panose="020F0502020204030204" pitchFamily="34" charset="0"/>
                <a:cs typeface="Calibri" panose="020F0502020204030204" pitchFamily="34" charset="0"/>
              </a:rPr>
              <a:t>הטכניקה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מומשה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בנהר</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מסיספי</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ע"פ</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השלבים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הבאים</a:t>
            </a:r>
            <a:r>
              <a:rPr lang="en-US" sz="200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endParaRPr lang="en-US" sz="2000" b="1"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000" b="1" dirty="0" err="1">
                <a:latin typeface="Calibri" panose="020F0502020204030204" pitchFamily="34" charset="0"/>
                <a:cs typeface="Calibri" panose="020F0502020204030204" pitchFamily="34" charset="0"/>
              </a:rPr>
              <a:t>שלב</a:t>
            </a:r>
            <a:r>
              <a:rPr lang="en-US" sz="2000" b="1" dirty="0">
                <a:latin typeface="Calibri" panose="020F0502020204030204" pitchFamily="34" charset="0"/>
                <a:cs typeface="Calibri" panose="020F0502020204030204" pitchFamily="34" charset="0"/>
              </a:rPr>
              <a:t> א:</a:t>
            </a:r>
            <a:r>
              <a:rPr lang="he-IL" sz="20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ניתוח</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מידול</a:t>
            </a:r>
            <a:r>
              <a:rPr lang="en-US" sz="1800" b="1" dirty="0">
                <a:latin typeface="Calibri" panose="020F0502020204030204" pitchFamily="34" charset="0"/>
                <a:cs typeface="Calibri" panose="020F0502020204030204" pitchFamily="34" charset="0"/>
              </a:rPr>
              <a:t> </a:t>
            </a:r>
            <a:r>
              <a:rPr lang="en-US" sz="1800" b="1" dirty="0" err="1">
                <a:latin typeface="Calibri" panose="020F0502020204030204" pitchFamily="34" charset="0"/>
                <a:cs typeface="Calibri" panose="020F0502020204030204" pitchFamily="34" charset="0"/>
              </a:rPr>
              <a:t>סיכונים</a:t>
            </a:r>
            <a:r>
              <a:rPr lang="en-US" sz="1800" b="1" dirty="0">
                <a:latin typeface="Calibri" panose="020F0502020204030204" pitchFamily="34" charset="0"/>
                <a:cs typeface="Calibri" panose="020F0502020204030204" pitchFamily="34" charset="0"/>
              </a:rPr>
              <a:t> </a:t>
            </a:r>
            <a:endParaRPr sz="1800" b="1" dirty="0">
              <a:latin typeface="Calibri" panose="020F0502020204030204" pitchFamily="34" charset="0"/>
              <a:cs typeface="Calibri" panose="020F0502020204030204" pitchFamily="34" charset="0"/>
            </a:endParaRPr>
          </a:p>
          <a:p>
            <a:pPr marL="457200" lvl="0" indent="-327914" algn="r" rtl="1">
              <a:spcBef>
                <a:spcPts val="600"/>
              </a:spcBef>
              <a:spcAft>
                <a:spcPts val="0"/>
              </a:spcAft>
              <a:buSzPts val="1564"/>
              <a:buChar char="◼"/>
            </a:pPr>
            <a:r>
              <a:rPr lang="en-US" sz="1800" dirty="0" err="1">
                <a:latin typeface="Calibri" panose="020F0502020204030204" pitchFamily="34" charset="0"/>
                <a:cs typeface="Calibri" panose="020F0502020204030204" pitchFamily="34" charset="0"/>
              </a:rPr>
              <a:t>התנגשות</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בין</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כלי</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שיט</a:t>
            </a:r>
            <a:endParaRPr sz="1800" dirty="0">
              <a:latin typeface="Calibri" panose="020F0502020204030204" pitchFamily="34" charset="0"/>
              <a:cs typeface="Calibri" panose="020F0502020204030204" pitchFamily="34" charset="0"/>
            </a:endParaRPr>
          </a:p>
          <a:p>
            <a:pPr marL="457200" lvl="0" indent="-327914" algn="r" rtl="1">
              <a:spcBef>
                <a:spcPts val="0"/>
              </a:spcBef>
              <a:spcAft>
                <a:spcPts val="0"/>
              </a:spcAft>
              <a:buSzPts val="1564"/>
              <a:buChar char="◼"/>
            </a:pPr>
            <a:r>
              <a:rPr lang="en-US" sz="1800" dirty="0" err="1">
                <a:latin typeface="Calibri" panose="020F0502020204030204" pitchFamily="34" charset="0"/>
                <a:cs typeface="Calibri" panose="020F0502020204030204" pitchFamily="34" charset="0"/>
              </a:rPr>
              <a:t>פיצוץ</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אש</a:t>
            </a:r>
            <a:endParaRPr sz="1800" dirty="0">
              <a:latin typeface="Calibri" panose="020F0502020204030204" pitchFamily="34" charset="0"/>
              <a:cs typeface="Calibri" panose="020F0502020204030204" pitchFamily="34" charset="0"/>
            </a:endParaRPr>
          </a:p>
          <a:p>
            <a:pPr marL="457200" lvl="0" indent="-327914" algn="r" rtl="1">
              <a:spcBef>
                <a:spcPts val="0"/>
              </a:spcBef>
              <a:spcAft>
                <a:spcPts val="0"/>
              </a:spcAft>
              <a:buSzPts val="1564"/>
              <a:buChar char="◼"/>
            </a:pPr>
            <a:r>
              <a:rPr lang="en-US" sz="1800" dirty="0" err="1">
                <a:latin typeface="Calibri" panose="020F0502020204030204" pitchFamily="34" charset="0"/>
                <a:cs typeface="Calibri" panose="020F0502020204030204" pitchFamily="34" charset="0"/>
              </a:rPr>
              <a:t>התהפכות</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שקיעה</a:t>
            </a:r>
            <a:endParaRPr sz="1800" dirty="0">
              <a:latin typeface="Calibri" panose="020F0502020204030204" pitchFamily="34" charset="0"/>
              <a:cs typeface="Calibri" panose="020F0502020204030204" pitchFamily="34" charset="0"/>
            </a:endParaRPr>
          </a:p>
          <a:p>
            <a:pPr marL="457200" lvl="0" indent="-327914" algn="r" rtl="1">
              <a:spcBef>
                <a:spcPts val="0"/>
              </a:spcBef>
              <a:spcAft>
                <a:spcPts val="0"/>
              </a:spcAft>
              <a:buSzPts val="1564"/>
              <a:buChar char="◼"/>
            </a:pPr>
            <a:r>
              <a:rPr lang="en-US" sz="1800" dirty="0" err="1">
                <a:latin typeface="Calibri" panose="020F0502020204030204" pitchFamily="34" charset="0"/>
                <a:cs typeface="Calibri" panose="020F0502020204030204" pitchFamily="34" charset="0"/>
              </a:rPr>
              <a:t>כשל</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בציוד</a:t>
            </a:r>
            <a:endParaRPr sz="1800" dirty="0">
              <a:latin typeface="Calibri" panose="020F0502020204030204" pitchFamily="34" charset="0"/>
              <a:cs typeface="Calibri" panose="020F0502020204030204" pitchFamily="34" charset="0"/>
            </a:endParaRPr>
          </a:p>
          <a:p>
            <a:pPr marL="457200" lvl="0" indent="-327914" algn="r" rtl="1">
              <a:spcBef>
                <a:spcPts val="0"/>
              </a:spcBef>
              <a:spcAft>
                <a:spcPts val="0"/>
              </a:spcAft>
              <a:buSzPts val="1564"/>
              <a:buChar char="◼"/>
            </a:pPr>
            <a:r>
              <a:rPr lang="en-US" sz="1800" dirty="0" err="1">
                <a:latin typeface="Calibri" panose="020F0502020204030204" pitchFamily="34" charset="0"/>
                <a:cs typeface="Calibri" panose="020F0502020204030204" pitchFamily="34" charset="0"/>
              </a:rPr>
              <a:t>תקלות</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חשמל</a:t>
            </a:r>
            <a:endParaRPr sz="1800" dirty="0">
              <a:latin typeface="Calibri" panose="020F0502020204030204" pitchFamily="34" charset="0"/>
              <a:cs typeface="Calibri" panose="020F0502020204030204" pitchFamily="34" charset="0"/>
            </a:endParaRPr>
          </a:p>
          <a:p>
            <a:pPr marL="457200" lvl="0" indent="-327914" algn="r" rtl="1">
              <a:spcBef>
                <a:spcPts val="0"/>
              </a:spcBef>
              <a:spcAft>
                <a:spcPts val="0"/>
              </a:spcAft>
              <a:buSzPts val="1564"/>
              <a:buChar char="◼"/>
            </a:pPr>
            <a:r>
              <a:rPr lang="en-US" sz="1800" dirty="0" err="1">
                <a:latin typeface="Calibri" panose="020F0502020204030204" pitchFamily="34" charset="0"/>
                <a:cs typeface="Calibri" panose="020F0502020204030204" pitchFamily="34" charset="0"/>
              </a:rPr>
              <a:t>פגיעות</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בהיגוי</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כלי</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שיט</a:t>
            </a:r>
            <a:endParaRPr sz="1800" dirty="0">
              <a:latin typeface="Calibri" panose="020F0502020204030204" pitchFamily="34" charset="0"/>
              <a:cs typeface="Calibri" panose="020F0502020204030204" pitchFamily="34" charset="0"/>
            </a:endParaRPr>
          </a:p>
          <a:p>
            <a:pPr marL="457200" lvl="0" indent="-342900" algn="r" rtl="1">
              <a:spcBef>
                <a:spcPts val="0"/>
              </a:spcBef>
              <a:spcAft>
                <a:spcPts val="0"/>
              </a:spcAft>
              <a:buSzPts val="1800"/>
              <a:buAutoNum type="arabicPeriod"/>
            </a:pPr>
            <a:endParaRPr sz="2000" dirty="0">
              <a:latin typeface="Calibri" panose="020F0502020204030204" pitchFamily="34" charset="0"/>
              <a:cs typeface="Calibri" panose="020F0502020204030204" pitchFamily="34" charset="0"/>
            </a:endParaRPr>
          </a:p>
        </p:txBody>
      </p:sp>
      <p:pic>
        <p:nvPicPr>
          <p:cNvPr id="378" name="Google Shape;378;ga829c89ff7_0_40"/>
          <p:cNvPicPr preferRelativeResize="0"/>
          <p:nvPr/>
        </p:nvPicPr>
        <p:blipFill rotWithShape="1">
          <a:blip r:embed="rId3">
            <a:alphaModFix/>
          </a:blip>
          <a:srcRect t="-5900" r="11190" b="24067"/>
          <a:stretch/>
        </p:blipFill>
        <p:spPr>
          <a:xfrm>
            <a:off x="331153" y="1456944"/>
            <a:ext cx="6926031" cy="4698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b296092baf_0_8"/>
          <p:cNvSpPr txBox="1">
            <a:spLocks noGrp="1"/>
          </p:cNvSpPr>
          <p:nvPr>
            <p:ph type="body" idx="1"/>
          </p:nvPr>
        </p:nvSpPr>
        <p:spPr>
          <a:xfrm flipH="1">
            <a:off x="813750" y="2041221"/>
            <a:ext cx="10564500" cy="3634500"/>
          </a:xfrm>
          <a:prstGeom prst="rect">
            <a:avLst/>
          </a:prstGeom>
        </p:spPr>
        <p:txBody>
          <a:bodyPr spcFirstLastPara="1" wrap="square" lIns="91425" tIns="45700" rIns="91425" bIns="45700" anchor="t" anchorCtr="0">
            <a:noAutofit/>
          </a:bodyPr>
          <a:lstStyle/>
          <a:p>
            <a:pPr marL="0" lvl="0" indent="0" algn="r" rtl="1">
              <a:spcBef>
                <a:spcPts val="340"/>
              </a:spcBef>
              <a:spcAft>
                <a:spcPts val="0"/>
              </a:spcAft>
              <a:buNone/>
            </a:pPr>
            <a:endParaRPr sz="20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400" b="1" dirty="0" err="1">
                <a:latin typeface="Calibri" panose="020F0502020204030204" pitchFamily="34" charset="0"/>
                <a:cs typeface="Calibri" panose="020F0502020204030204" pitchFamily="34" charset="0"/>
              </a:rPr>
              <a:t>שלב</a:t>
            </a:r>
            <a:r>
              <a:rPr lang="en-US" sz="2400" b="1" dirty="0">
                <a:latin typeface="Calibri" panose="020F0502020204030204" pitchFamily="34" charset="0"/>
                <a:cs typeface="Calibri" panose="020F0502020204030204" pitchFamily="34" charset="0"/>
              </a:rPr>
              <a:t> ב : </a:t>
            </a:r>
            <a:r>
              <a:rPr lang="en-US" sz="2400" b="1" dirty="0" err="1">
                <a:latin typeface="Calibri" panose="020F0502020204030204" pitchFamily="34" charset="0"/>
                <a:cs typeface="Calibri" panose="020F0502020204030204" pitchFamily="34" charset="0"/>
              </a:rPr>
              <a:t>תהליך</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פיתוח</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ואימות</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של</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מסדי</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נתונים</a:t>
            </a:r>
            <a:r>
              <a:rPr lang="en-US" sz="2400" b="1" dirty="0">
                <a:latin typeface="Calibri" panose="020F0502020204030204" pitchFamily="34" charset="0"/>
                <a:cs typeface="Calibri" panose="020F0502020204030204" pitchFamily="34" charset="0"/>
              </a:rPr>
              <a:t>:</a:t>
            </a:r>
            <a:endParaRPr sz="2400" b="1" dirty="0">
              <a:latin typeface="Calibri" panose="020F0502020204030204" pitchFamily="34" charset="0"/>
              <a:cs typeface="Calibri" panose="020F0502020204030204" pitchFamily="34" charset="0"/>
            </a:endParaRPr>
          </a:p>
          <a:p>
            <a:pPr marL="457200" lvl="0" indent="-342900" algn="r" rtl="1">
              <a:spcBef>
                <a:spcPts val="600"/>
              </a:spcBef>
              <a:spcAft>
                <a:spcPts val="0"/>
              </a:spcAft>
              <a:buSzPts val="1800"/>
              <a:buChar char="◼"/>
            </a:pPr>
            <a:r>
              <a:rPr lang="en-US" sz="2400" dirty="0" err="1">
                <a:latin typeface="Calibri" panose="020F0502020204030204" pitchFamily="34" charset="0"/>
                <a:cs typeface="Calibri" panose="020F0502020204030204" pitchFamily="34" charset="0"/>
              </a:rPr>
              <a:t>איסוף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מידע</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תדירות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התקלות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נזק</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שנגרם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מזג</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אוויר</a:t>
            </a:r>
            <a:endParaRPr sz="2400" dirty="0">
              <a:latin typeface="Calibri" panose="020F0502020204030204" pitchFamily="34" charset="0"/>
              <a:cs typeface="Calibri" panose="020F0502020204030204" pitchFamily="34" charset="0"/>
            </a:endParaRPr>
          </a:p>
          <a:p>
            <a:pPr marL="457200" lvl="0" indent="-342900" algn="r" rtl="1">
              <a:spcBef>
                <a:spcPts val="0"/>
              </a:spcBef>
              <a:spcAft>
                <a:spcPts val="0"/>
              </a:spcAft>
              <a:buSzPts val="1800"/>
              <a:buChar char="◼"/>
            </a:pPr>
            <a:r>
              <a:rPr lang="en-US" sz="2400" dirty="0" err="1">
                <a:latin typeface="Calibri" panose="020F0502020204030204" pitchFamily="34" charset="0"/>
                <a:cs typeface="Calibri" panose="020F0502020204030204" pitchFamily="34" charset="0"/>
              </a:rPr>
              <a:t>הכנה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לניקוי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סינון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ואבחנה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לפי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רלוונטיות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ומיקוד</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בכלי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שיט</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תדירים</a:t>
            </a:r>
            <a:endParaRPr sz="2400" dirty="0">
              <a:latin typeface="Calibri" panose="020F0502020204030204" pitchFamily="34" charset="0"/>
              <a:cs typeface="Calibri" panose="020F0502020204030204" pitchFamily="34" charset="0"/>
            </a:endParaRPr>
          </a:p>
          <a:p>
            <a:pPr marL="457200" lvl="0" indent="-342900" algn="r" rtl="1">
              <a:spcBef>
                <a:spcPts val="0"/>
              </a:spcBef>
              <a:spcAft>
                <a:spcPts val="0"/>
              </a:spcAft>
              <a:buSzPts val="1800"/>
              <a:buChar char="◼"/>
            </a:pPr>
            <a:r>
              <a:rPr lang="en-US" sz="2400" dirty="0" err="1">
                <a:latin typeface="Calibri" panose="020F0502020204030204" pitchFamily="34" charset="0"/>
                <a:cs typeface="Calibri" panose="020F0502020204030204" pitchFamily="34" charset="0"/>
              </a:rPr>
              <a:t>שילוב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לדוגמה:הצלבה</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בין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סוגי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כלי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שיט</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לשעות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פעילות</a:t>
            </a:r>
            <a:endParaRPr sz="2400" dirty="0">
              <a:latin typeface="Calibri" panose="020F0502020204030204" pitchFamily="34" charset="0"/>
              <a:cs typeface="Calibri" panose="020F0502020204030204" pitchFamily="34" charset="0"/>
            </a:endParaRPr>
          </a:p>
          <a:p>
            <a:pPr marL="457200" lvl="0" indent="-342900" algn="r" rtl="1">
              <a:spcBef>
                <a:spcPts val="0"/>
              </a:spcBef>
              <a:spcAft>
                <a:spcPts val="0"/>
              </a:spcAft>
              <a:buSzPts val="1800"/>
              <a:buChar char="◼"/>
            </a:pPr>
            <a:r>
              <a:rPr lang="en-US" sz="2400" dirty="0" err="1">
                <a:latin typeface="Calibri" panose="020F0502020204030204" pitchFamily="34" charset="0"/>
                <a:cs typeface="Calibri" panose="020F0502020204030204" pitchFamily="34" charset="0"/>
              </a:rPr>
              <a:t>אימות</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מעקב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אחר</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הכשלים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לאורך</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זמן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וטיוב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הנתונים</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במסד</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הנתונים</a:t>
            </a:r>
            <a:endParaRPr sz="2400" dirty="0">
              <a:latin typeface="Calibri" panose="020F0502020204030204" pitchFamily="34" charset="0"/>
              <a:cs typeface="Calibri" panose="020F0502020204030204" pitchFamily="34" charset="0"/>
            </a:endParaRPr>
          </a:p>
          <a:p>
            <a:pPr marL="0" lvl="0" indent="0" algn="r" rtl="1">
              <a:spcBef>
                <a:spcPts val="600"/>
              </a:spcBef>
              <a:spcAft>
                <a:spcPts val="600"/>
              </a:spcAft>
              <a:buNone/>
            </a:pPr>
            <a:endParaRPr sz="2400" dirty="0">
              <a:latin typeface="Calibri" panose="020F0502020204030204" pitchFamily="34" charset="0"/>
              <a:cs typeface="Calibri" panose="020F0502020204030204" pitchFamily="34" charset="0"/>
            </a:endParaRPr>
          </a:p>
        </p:txBody>
      </p:sp>
      <p:sp>
        <p:nvSpPr>
          <p:cNvPr id="6" name="Google Shape;376;ga829c89ff7_0_40">
            <a:extLst>
              <a:ext uri="{FF2B5EF4-FFF2-40B4-BE49-F238E27FC236}">
                <a16:creationId xmlns:a16="http://schemas.microsoft.com/office/drawing/2014/main" id="{D70D95C2-EE4E-49C0-BE40-0A34489C6865}"/>
              </a:ext>
            </a:extLst>
          </p:cNvPr>
          <p:cNvSpPr txBox="1">
            <a:spLocks/>
          </p:cNvSpPr>
          <p:nvPr/>
        </p:nvSpPr>
        <p:spPr>
          <a:xfrm flipH="1">
            <a:off x="581258" y="852627"/>
            <a:ext cx="11029500" cy="11886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4400" b="1" dirty="0">
                <a:solidFill>
                  <a:srgbClr val="262626"/>
                </a:solidFill>
                <a:latin typeface="Calibri" panose="020F0502020204030204" pitchFamily="34" charset="0"/>
                <a:cs typeface="Calibri" panose="020F0502020204030204" pitchFamily="34" charset="0"/>
              </a:rPr>
              <a:t>הדגמת הטכניקה - המשך</a:t>
            </a:r>
          </a:p>
          <a:p>
            <a:pPr algn="l" rtl="0"/>
            <a:endParaRPr lang="he-IL" sz="3600"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txBox="1"/>
          <p:nvPr/>
        </p:nvSpPr>
        <p:spPr>
          <a:xfrm flipH="1">
            <a:off x="700131" y="524841"/>
            <a:ext cx="11029616" cy="118872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אחזקה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חזויה</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he-IL"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טכניקות</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לפתרון</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29" name="Google Shape;129;p4"/>
          <p:cNvSpPr txBox="1">
            <a:spLocks noGrp="1"/>
          </p:cNvSpPr>
          <p:nvPr>
            <p:ph type="body" idx="1"/>
          </p:nvPr>
        </p:nvSpPr>
        <p:spPr>
          <a:xfrm flipH="1">
            <a:off x="700131" y="1948151"/>
            <a:ext cx="11029615" cy="3634486"/>
          </a:xfrm>
          <a:prstGeom prst="rect">
            <a:avLst/>
          </a:prstGeom>
          <a:noFill/>
          <a:ln>
            <a:noFill/>
          </a:ln>
        </p:spPr>
        <p:txBody>
          <a:bodyPr spcFirstLastPara="1" wrap="square" lIns="91425" tIns="45700" rIns="91425" bIns="45700" anchor="ctr" anchorCtr="0">
            <a:normAutofit/>
          </a:bodyPr>
          <a:lstStyle/>
          <a:p>
            <a:pPr marL="342900" lvl="0" indent="-342900" algn="r" rtl="1">
              <a:lnSpc>
                <a:spcPct val="110000"/>
              </a:lnSpc>
              <a:spcBef>
                <a:spcPts val="0"/>
              </a:spcBef>
              <a:spcAft>
                <a:spcPts val="0"/>
              </a:spcAft>
              <a:buSzPts val="1656"/>
              <a:buFont typeface="Franklin Gothic"/>
              <a:buAutoNum type="arabicPeriod"/>
            </a:pPr>
            <a:r>
              <a:rPr lang="en-US" sz="2400" dirty="0" err="1">
                <a:solidFill>
                  <a:schemeClr val="dk1"/>
                </a:solidFill>
                <a:latin typeface="Calibri" panose="020F0502020204030204" pitchFamily="34" charset="0"/>
                <a:cs typeface="Calibri" panose="020F0502020204030204" pitchFamily="34" charset="0"/>
              </a:rPr>
              <a:t>שימוש</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באחזקה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חזויה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בסיס</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מידע</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על</a:t>
            </a:r>
            <a:r>
              <a:rPr lang="en-US" sz="2400"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כשלים</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פיזיים</a:t>
            </a:r>
            <a:r>
              <a:rPr lang="en-US" sz="2400" dirty="0">
                <a:solidFill>
                  <a:schemeClr val="dk1"/>
                </a:solidFill>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342900" lvl="0" indent="-342900" algn="r" rtl="1">
              <a:lnSpc>
                <a:spcPct val="110000"/>
              </a:lnSpc>
              <a:spcBef>
                <a:spcPts val="960"/>
              </a:spcBef>
              <a:spcAft>
                <a:spcPts val="0"/>
              </a:spcAft>
              <a:buSzPts val="1656"/>
              <a:buFont typeface="Franklin Gothic"/>
              <a:buAutoNum type="arabicPeriod"/>
            </a:pPr>
            <a:r>
              <a:rPr lang="en-US" sz="2400" dirty="0" err="1">
                <a:solidFill>
                  <a:schemeClr val="dk1"/>
                </a:solidFill>
                <a:latin typeface="Calibri" panose="020F0502020204030204" pitchFamily="34" charset="0"/>
                <a:cs typeface="Calibri" panose="020F0502020204030204" pitchFamily="34" charset="0"/>
              </a:rPr>
              <a:t>ניתוח</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דפוסים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סדרות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נתונים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בזמן</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אמת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תוך</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מעקב</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אחר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תהליכים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ידי</a:t>
            </a:r>
            <a:r>
              <a:rPr lang="en-US" sz="2400"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בינה</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מלאכותית</a:t>
            </a:r>
            <a:r>
              <a:rPr lang="en-US" sz="2400" dirty="0">
                <a:solidFill>
                  <a:schemeClr val="dk1"/>
                </a:solidFill>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342900" lvl="0" indent="-342900" algn="r" rtl="1">
              <a:lnSpc>
                <a:spcPct val="110000"/>
              </a:lnSpc>
              <a:spcBef>
                <a:spcPts val="960"/>
              </a:spcBef>
              <a:spcAft>
                <a:spcPts val="0"/>
              </a:spcAft>
              <a:buSzPts val="1656"/>
              <a:buFont typeface="Franklin Gothic"/>
              <a:buAutoNum type="arabicPeriod"/>
            </a:pPr>
            <a:r>
              <a:rPr lang="en-US" sz="2400" dirty="0" err="1">
                <a:solidFill>
                  <a:schemeClr val="dk1"/>
                </a:solidFill>
                <a:latin typeface="Calibri" panose="020F0502020204030204" pitchFamily="34" charset="0"/>
                <a:cs typeface="Calibri" panose="020F0502020204030204" pitchFamily="34" charset="0"/>
              </a:rPr>
              <a:t>פיתוח</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מודלים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חזויים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מבוססי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למידת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מכונה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אשר</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ינבאו</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את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הצורך</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בתחזוקת</a:t>
            </a:r>
            <a:r>
              <a:rPr lang="en-US" sz="2400" dirty="0">
                <a:solidFill>
                  <a:schemeClr val="dk1"/>
                </a:solidFill>
                <a:latin typeface="Calibri" panose="020F0502020204030204" pitchFamily="34" charset="0"/>
                <a:cs typeface="Calibri" panose="020F0502020204030204" pitchFamily="34" charset="0"/>
              </a:rPr>
              <a:t> מערכות </a:t>
            </a:r>
            <a:r>
              <a:rPr lang="en-US" sz="2400" dirty="0" err="1">
                <a:solidFill>
                  <a:schemeClr val="dk1"/>
                </a:solidFill>
                <a:latin typeface="Calibri" panose="020F0502020204030204" pitchFamily="34" charset="0"/>
                <a:cs typeface="Calibri" panose="020F0502020204030204" pitchFamily="34" charset="0"/>
              </a:rPr>
              <a:t>תשתית</a:t>
            </a:r>
            <a:endParaRPr sz="2000" dirty="0">
              <a:latin typeface="Calibri" panose="020F0502020204030204" pitchFamily="34" charset="0"/>
              <a:cs typeface="Calibri" panose="020F0502020204030204" pitchFamily="34" charset="0"/>
            </a:endParaRPr>
          </a:p>
          <a:p>
            <a:pPr marL="342900" lvl="0" indent="-342900" algn="r" rtl="1">
              <a:lnSpc>
                <a:spcPct val="110000"/>
              </a:lnSpc>
              <a:spcBef>
                <a:spcPts val="960"/>
              </a:spcBef>
              <a:spcAft>
                <a:spcPts val="0"/>
              </a:spcAft>
              <a:buSzPts val="1656"/>
              <a:buFont typeface="Franklin Gothic"/>
              <a:buAutoNum type="arabicPeriod"/>
            </a:pPr>
            <a:r>
              <a:rPr lang="en-US" sz="2400" dirty="0" err="1">
                <a:solidFill>
                  <a:schemeClr val="dk1"/>
                </a:solidFill>
                <a:latin typeface="Calibri" panose="020F0502020204030204" pitchFamily="34" charset="0"/>
                <a:cs typeface="Calibri" panose="020F0502020204030204" pitchFamily="34" charset="0"/>
              </a:rPr>
              <a:t>יישום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טכניקות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למידת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מכונה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באמצעות</a:t>
            </a:r>
            <a:r>
              <a:rPr lang="en-US" sz="2400"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עץ</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החלטות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לחיזוי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הדיוק</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של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הפעלת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מכונות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ייצור</a:t>
            </a:r>
            <a:r>
              <a:rPr lang="en-US" sz="2400" dirty="0">
                <a:solidFill>
                  <a:schemeClr val="dk1"/>
                </a:solidFill>
                <a:latin typeface="Calibri" panose="020F0502020204030204" pitchFamily="34" charset="0"/>
                <a:cs typeface="Calibri" panose="020F0502020204030204" pitchFamily="34" charset="0"/>
              </a:rPr>
              <a:t>.</a:t>
            </a:r>
            <a:endParaRPr sz="2400" dirty="0">
              <a:solidFill>
                <a:schemeClr val="dk1"/>
              </a:solidFill>
              <a:latin typeface="Calibri" panose="020F0502020204030204" pitchFamily="34" charset="0"/>
              <a:cs typeface="Calibri" panose="020F0502020204030204" pitchFamily="34" charset="0"/>
            </a:endParaRPr>
          </a:p>
          <a:p>
            <a:pPr marL="342900" lvl="0" indent="-342900" algn="r" rtl="1">
              <a:lnSpc>
                <a:spcPct val="110000"/>
              </a:lnSpc>
              <a:spcBef>
                <a:spcPts val="960"/>
              </a:spcBef>
              <a:spcAft>
                <a:spcPts val="0"/>
              </a:spcAft>
              <a:buSzPts val="1656"/>
              <a:buFont typeface="Franklin Gothic"/>
              <a:buAutoNum type="arabicPeriod"/>
            </a:pPr>
            <a:r>
              <a:rPr lang="en-US" sz="2400" dirty="0" err="1">
                <a:solidFill>
                  <a:schemeClr val="dk1"/>
                </a:solidFill>
                <a:latin typeface="Calibri" panose="020F0502020204030204" pitchFamily="34" charset="0"/>
                <a:cs typeface="Calibri" panose="020F0502020204030204" pitchFamily="34" charset="0"/>
              </a:rPr>
              <a:t>אחזקה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חזויה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במאגרי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בטיחות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קריטיים</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ע”י</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למידת</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מכונה</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על</a:t>
            </a:r>
            <a:r>
              <a:rPr lang="en-US" sz="2400" dirty="0">
                <a:solidFill>
                  <a:schemeClr val="dk1"/>
                </a:solidFill>
                <a:latin typeface="Calibri" panose="020F0502020204030204" pitchFamily="34" charset="0"/>
                <a:cs typeface="Calibri" panose="020F0502020204030204" pitchFamily="34" charset="0"/>
              </a:rPr>
              <a:t> </a:t>
            </a:r>
            <a:r>
              <a:rPr lang="en-US" sz="2400" dirty="0" err="1">
                <a:solidFill>
                  <a:schemeClr val="dk1"/>
                </a:solidFill>
                <a:latin typeface="Calibri" panose="020F0502020204030204" pitchFamily="34" charset="0"/>
                <a:cs typeface="Calibri" panose="020F0502020204030204" pitchFamily="34" charset="0"/>
              </a:rPr>
              <a:t>בסיס</a:t>
            </a:r>
            <a:r>
              <a:rPr lang="en-US" sz="2400"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מסדי</a:t>
            </a:r>
            <a:r>
              <a:rPr lang="en-US" sz="2400" b="1" dirty="0">
                <a:solidFill>
                  <a:schemeClr val="dk1"/>
                </a:solidFill>
                <a:latin typeface="Calibri" panose="020F0502020204030204" pitchFamily="34" charset="0"/>
                <a:cs typeface="Calibri" panose="020F0502020204030204" pitchFamily="34" charset="0"/>
              </a:rPr>
              <a:t> </a:t>
            </a:r>
            <a:r>
              <a:rPr lang="en-US" sz="2400" b="1" dirty="0" err="1">
                <a:solidFill>
                  <a:schemeClr val="dk1"/>
                </a:solidFill>
                <a:latin typeface="Calibri" panose="020F0502020204030204" pitchFamily="34" charset="0"/>
                <a:cs typeface="Calibri" panose="020F0502020204030204" pitchFamily="34" charset="0"/>
              </a:rPr>
              <a:t>נתונים</a:t>
            </a:r>
            <a:r>
              <a:rPr lang="en-US" sz="2400" dirty="0">
                <a:solidFill>
                  <a:schemeClr val="dk1"/>
                </a:solidFill>
                <a:latin typeface="Calibri" panose="020F0502020204030204" pitchFamily="34" charset="0"/>
                <a:cs typeface="Calibri" panose="020F0502020204030204" pitchFamily="34" charset="0"/>
              </a:rPr>
              <a:t>.</a:t>
            </a:r>
            <a:endParaRPr sz="2400" dirty="0">
              <a:solidFill>
                <a:schemeClr val="dk1"/>
              </a:solidFill>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3" name="מודל תלת-ממד 2" descr="Smirking Face Emoji">
                <a:extLst>
                  <a:ext uri="{FF2B5EF4-FFF2-40B4-BE49-F238E27FC236}">
                    <a16:creationId xmlns:a16="http://schemas.microsoft.com/office/drawing/2014/main" id="{37E2A4E2-D5AE-4B61-A283-F4B5B6376B40}"/>
                  </a:ext>
                </a:extLst>
              </p:cNvPr>
              <p:cNvGraphicFramePr>
                <a:graphicFrameLocks noChangeAspect="1"/>
              </p:cNvGraphicFramePr>
              <p:nvPr>
                <p:extLst>
                  <p:ext uri="{D42A27DB-BD31-4B8C-83A1-F6EECF244321}">
                    <p14:modId xmlns:p14="http://schemas.microsoft.com/office/powerpoint/2010/main" val="1137238940"/>
                  </p:ext>
                </p:extLst>
              </p:nvPr>
            </p:nvGraphicFramePr>
            <p:xfrm>
              <a:off x="288017" y="287745"/>
              <a:ext cx="1815796" cy="1815795"/>
            </p:xfrm>
            <a:graphic>
              <a:graphicData uri="http://schemas.microsoft.com/office/drawing/2017/model3d">
                <am3d:model3d r:embed="rId3">
                  <am3d:spPr>
                    <a:xfrm>
                      <a:off x="0" y="0"/>
                      <a:ext cx="1815796" cy="1815795"/>
                    </a:xfrm>
                    <a:prstGeom prst="rect">
                      <a:avLst/>
                    </a:prstGeom>
                  </am3d:spPr>
                  <am3d:camera>
                    <am3d:pos x="0" y="0" z="81373380"/>
                    <am3d:up dx="0" dy="36000000" dz="0"/>
                    <am3d:lookAt x="0" y="0" z="0"/>
                    <am3d:perspective fov="2700000"/>
                  </am3d:camera>
                  <am3d:trans>
                    <am3d:meterPerModelUnit n="95070" d="1000000"/>
                    <am3d:preTrans dx="3" dy="-17968231" dz="-31755"/>
                    <am3d:scale>
                      <am3d:sx n="1000000" d="1000000"/>
                      <am3d:sy n="1000000" d="1000000"/>
                      <am3d:sz n="1000000" d="1000000"/>
                    </am3d:scale>
                    <am3d:rot ax="834505" ay="1010756" az="246280"/>
                    <am3d:postTrans dx="0" dy="0" dz="0"/>
                  </am3d:trans>
                  <am3d:raster rName="Office3DRenderer" rVer="16.0.8326">
                    <am3d:blip r:embed="rId4"/>
                  </am3d:raster>
                  <am3d:objViewport viewportSz="31847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מודל תלת-ממד 2" descr="Smirking Face Emoji">
                <a:extLst>
                  <a:ext uri="{FF2B5EF4-FFF2-40B4-BE49-F238E27FC236}">
                    <a16:creationId xmlns:a16="http://schemas.microsoft.com/office/drawing/2014/main" id="{37E2A4E2-D5AE-4B61-A283-F4B5B6376B40}"/>
                  </a:ext>
                </a:extLst>
              </p:cNvPr>
              <p:cNvPicPr>
                <a:picLocks noGrp="1" noRot="1" noChangeAspect="1" noMove="1" noResize="1" noEditPoints="1" noAdjustHandles="1" noChangeArrowheads="1" noChangeShapeType="1" noCrop="1"/>
              </p:cNvPicPr>
              <p:nvPr/>
            </p:nvPicPr>
            <p:blipFill>
              <a:blip r:embed="rId4"/>
              <a:stretch>
                <a:fillRect/>
              </a:stretch>
            </p:blipFill>
            <p:spPr>
              <a:xfrm>
                <a:off x="288017" y="287745"/>
                <a:ext cx="1815796" cy="1815795"/>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ga829c89ff7_0_55"/>
          <p:cNvSpPr txBox="1">
            <a:spLocks noGrp="1"/>
          </p:cNvSpPr>
          <p:nvPr>
            <p:ph type="body" idx="1"/>
          </p:nvPr>
        </p:nvSpPr>
        <p:spPr>
          <a:xfrm flipH="1">
            <a:off x="581300" y="1680177"/>
            <a:ext cx="11029500" cy="4295100"/>
          </a:xfrm>
          <a:prstGeom prst="rect">
            <a:avLst/>
          </a:prstGeom>
        </p:spPr>
        <p:txBody>
          <a:bodyPr spcFirstLastPara="1" wrap="square" lIns="91425" tIns="45700" rIns="91425" bIns="45700" anchor="ctr" anchorCtr="0">
            <a:noAutofit/>
          </a:bodyPr>
          <a:lstStyle/>
          <a:p>
            <a:pPr marL="0" lvl="0" indent="0" algn="r" rtl="1">
              <a:spcBef>
                <a:spcPts val="340"/>
              </a:spcBef>
              <a:spcAft>
                <a:spcPts val="0"/>
              </a:spcAft>
              <a:buNone/>
            </a:pPr>
            <a:r>
              <a:rPr lang="en-US" sz="2000" b="1" dirty="0" err="1">
                <a:latin typeface="Calibri" panose="020F0502020204030204" pitchFamily="34" charset="0"/>
                <a:cs typeface="Calibri" panose="020F0502020204030204" pitchFamily="34" charset="0"/>
              </a:rPr>
              <a:t>שלב</a:t>
            </a:r>
            <a:r>
              <a:rPr lang="en-US" sz="2000" b="1" dirty="0">
                <a:latin typeface="Calibri" panose="020F0502020204030204" pitchFamily="34" charset="0"/>
                <a:cs typeface="Calibri" panose="020F0502020204030204" pitchFamily="34" charset="0"/>
              </a:rPr>
              <a:t> ג: </a:t>
            </a:r>
            <a:r>
              <a:rPr lang="en-US" sz="2000" b="1" dirty="0" err="1">
                <a:latin typeface="Calibri" panose="020F0502020204030204" pitchFamily="34" charset="0"/>
                <a:cs typeface="Calibri" panose="020F0502020204030204" pitchFamily="34" charset="0"/>
              </a:rPr>
              <a:t>מימוש</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אלגוריתם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לניבוי</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הכשלים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והתקלות</a:t>
            </a:r>
            <a:endParaRPr sz="2000" b="1"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000" dirty="0" err="1">
                <a:latin typeface="Calibri" panose="020F0502020204030204" pitchFamily="34" charset="0"/>
                <a:cs typeface="Calibri" panose="020F0502020204030204" pitchFamily="34" charset="0"/>
              </a:rPr>
              <a:t>המימוש</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יתבצע</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על</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סמך</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מסד</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הנתונים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ויתריע</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מראש</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על</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סיכונים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ודרכי</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אחזקה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למניעת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התקלות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בזמן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אמת</a:t>
            </a:r>
            <a:r>
              <a:rPr lang="en-US" sz="2000" dirty="0">
                <a:latin typeface="Calibri" panose="020F0502020204030204" pitchFamily="34" charset="0"/>
                <a:cs typeface="Calibri" panose="020F0502020204030204" pitchFamily="34" charset="0"/>
              </a:rPr>
              <a:t> .</a:t>
            </a:r>
            <a:endParaRPr sz="20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000" dirty="0" err="1">
                <a:latin typeface="Calibri" panose="020F0502020204030204" pitchFamily="34" charset="0"/>
                <a:cs typeface="Calibri" panose="020F0502020204030204" pitchFamily="34" charset="0"/>
              </a:rPr>
              <a:t>בהדגמת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הטכניקה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בנהר</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מסיסיפי</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האלגוריתם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שמימשנו</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באמצעות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למידת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מכונה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מנע</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התנגשויות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בין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כלי</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שיט</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בזמן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אמת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מנ</a:t>
            </a:r>
            <a:r>
              <a:rPr lang="he-IL" sz="2000" dirty="0" err="1">
                <a:latin typeface="Calibri" panose="020F0502020204030204" pitchFamily="34" charset="0"/>
                <a:cs typeface="Calibri" panose="020F0502020204030204" pitchFamily="34" charset="0"/>
              </a:rPr>
              <a:t>עה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כניסה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למסלולים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מסוכנים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כגון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מערבולת</a:t>
            </a:r>
            <a:r>
              <a:rPr lang="en-US" sz="2000" dirty="0">
                <a:latin typeface="Calibri" panose="020F0502020204030204" pitchFamily="34" charset="0"/>
                <a:cs typeface="Calibri" panose="020F0502020204030204" pitchFamily="34" charset="0"/>
              </a:rPr>
              <a:t>(</a:t>
            </a:r>
            <a:r>
              <a:rPr lang="en-US" sz="2000" dirty="0" err="1">
                <a:latin typeface="Calibri" panose="020F0502020204030204" pitchFamily="34" charset="0"/>
                <a:cs typeface="Calibri" panose="020F0502020204030204" pitchFamily="34" charset="0"/>
              </a:rPr>
              <a:t>ועוד</a:t>
            </a:r>
            <a:r>
              <a:rPr lang="en-US" sz="200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000" dirty="0" err="1">
                <a:latin typeface="Calibri" panose="020F0502020204030204" pitchFamily="34" charset="0"/>
                <a:cs typeface="Calibri" panose="020F0502020204030204" pitchFamily="34" charset="0"/>
              </a:rPr>
              <a:t>לדוגמה</a:t>
            </a:r>
            <a:r>
              <a:rPr lang="en-US" sz="2000" dirty="0">
                <a:latin typeface="Calibri" panose="020F0502020204030204" pitchFamily="34" charset="0"/>
                <a:cs typeface="Calibri" panose="020F0502020204030204" pitchFamily="34" charset="0"/>
              </a:rPr>
              <a:t>: ב16 </a:t>
            </a:r>
            <a:r>
              <a:rPr lang="he-IL"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לינואר2006 </a:t>
            </a:r>
            <a:r>
              <a:rPr lang="he-IL"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ספינת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משא</a:t>
            </a:r>
            <a:r>
              <a:rPr lang="en-US" sz="2000" dirty="0">
                <a:latin typeface="Calibri" panose="020F0502020204030204" pitchFamily="34" charset="0"/>
                <a:cs typeface="Calibri" panose="020F0502020204030204" pitchFamily="34" charset="0"/>
              </a:rPr>
              <a:t> MARIBELLA  </a:t>
            </a:r>
            <a:r>
              <a:rPr lang="he-IL"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תוכננה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לעבור</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דרך</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מסלול</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מסויים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אשר</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נוצרו</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בו</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מערבולות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במזג</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אוויר</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מסויימת</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האלגוריתם</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התריע</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מראש</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על</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סכנה</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ומצא</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מסלול</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חלופי</a:t>
            </a:r>
            <a:r>
              <a:rPr lang="en-US" sz="2000" dirty="0">
                <a:latin typeface="Calibri" panose="020F0502020204030204" pitchFamily="34" charset="0"/>
                <a:cs typeface="Calibri" panose="020F0502020204030204" pitchFamily="34" charset="0"/>
              </a:rPr>
              <a:t>.</a:t>
            </a:r>
            <a:endParaRPr sz="2000" dirty="0">
              <a:latin typeface="Calibri" panose="020F0502020204030204" pitchFamily="34" charset="0"/>
              <a:cs typeface="Calibri" panose="020F0502020204030204" pitchFamily="34" charset="0"/>
            </a:endParaRPr>
          </a:p>
          <a:p>
            <a:pPr marL="0" lvl="0" indent="0" algn="r" rtl="1">
              <a:spcBef>
                <a:spcPts val="600"/>
              </a:spcBef>
              <a:spcAft>
                <a:spcPts val="0"/>
              </a:spcAft>
              <a:buNone/>
            </a:pPr>
            <a:endParaRPr sz="2000" b="1" dirty="0">
              <a:latin typeface="Calibri" panose="020F0502020204030204" pitchFamily="34" charset="0"/>
              <a:cs typeface="Calibri" panose="020F0502020204030204" pitchFamily="34" charset="0"/>
            </a:endParaRPr>
          </a:p>
          <a:p>
            <a:pPr marL="0" lvl="0" indent="0" algn="r" rtl="1">
              <a:spcBef>
                <a:spcPts val="600"/>
              </a:spcBef>
              <a:spcAft>
                <a:spcPts val="0"/>
              </a:spcAft>
              <a:buNone/>
            </a:pPr>
            <a:r>
              <a:rPr lang="en-US" sz="2000" b="1" dirty="0" err="1">
                <a:latin typeface="Calibri" panose="020F0502020204030204" pitchFamily="34" charset="0"/>
                <a:cs typeface="Calibri" panose="020F0502020204030204" pitchFamily="34" charset="0"/>
              </a:rPr>
              <a:t>לסיכום:באמצעות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שימוש</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בטכניקת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למידת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מכונה</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על</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סמך</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בסיס</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נתונים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ניתן</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לחזות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ולתקן</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בזמן</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אמת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תקלות</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וסיכונים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אשר</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מצילים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חיי</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אדם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ציוד</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ומבצעים</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רבים</a:t>
            </a:r>
            <a:r>
              <a:rPr lang="en-US" sz="2000" b="1" dirty="0">
                <a:latin typeface="Calibri" panose="020F0502020204030204" pitchFamily="34" charset="0"/>
                <a:cs typeface="Calibri" panose="020F0502020204030204" pitchFamily="34" charset="0"/>
              </a:rPr>
              <a:t>.</a:t>
            </a:r>
            <a:endParaRPr sz="2000" b="1" dirty="0">
              <a:latin typeface="Calibri" panose="020F0502020204030204" pitchFamily="34" charset="0"/>
              <a:cs typeface="Calibri" panose="020F0502020204030204" pitchFamily="34" charset="0"/>
            </a:endParaRPr>
          </a:p>
          <a:p>
            <a:pPr marL="0" lvl="0" indent="0" algn="r" rtl="1">
              <a:spcBef>
                <a:spcPts val="600"/>
              </a:spcBef>
              <a:spcAft>
                <a:spcPts val="0"/>
              </a:spcAft>
              <a:buNone/>
            </a:pPr>
            <a:endParaRPr sz="2000" dirty="0">
              <a:latin typeface="Calibri" panose="020F0502020204030204" pitchFamily="34" charset="0"/>
              <a:cs typeface="Calibri" panose="020F0502020204030204" pitchFamily="34" charset="0"/>
            </a:endParaRPr>
          </a:p>
          <a:p>
            <a:pPr marL="0" lvl="0" indent="0" algn="r" rtl="1">
              <a:spcBef>
                <a:spcPts val="600"/>
              </a:spcBef>
              <a:spcAft>
                <a:spcPts val="600"/>
              </a:spcAft>
              <a:buNone/>
            </a:pPr>
            <a:endParaRPr sz="2000" dirty="0">
              <a:latin typeface="Calibri" panose="020F0502020204030204" pitchFamily="34" charset="0"/>
              <a:cs typeface="Calibri" panose="020F0502020204030204" pitchFamily="34" charset="0"/>
            </a:endParaRPr>
          </a:p>
        </p:txBody>
      </p:sp>
      <p:sp>
        <p:nvSpPr>
          <p:cNvPr id="6" name="Google Shape;376;ga829c89ff7_0_40">
            <a:extLst>
              <a:ext uri="{FF2B5EF4-FFF2-40B4-BE49-F238E27FC236}">
                <a16:creationId xmlns:a16="http://schemas.microsoft.com/office/drawing/2014/main" id="{8855EBB5-203C-4949-B941-610B9BAAED91}"/>
              </a:ext>
            </a:extLst>
          </p:cNvPr>
          <p:cNvSpPr txBox="1">
            <a:spLocks/>
          </p:cNvSpPr>
          <p:nvPr/>
        </p:nvSpPr>
        <p:spPr>
          <a:xfrm flipH="1">
            <a:off x="581308" y="702156"/>
            <a:ext cx="11029500" cy="1188600"/>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4400" b="1">
                <a:solidFill>
                  <a:srgbClr val="262626"/>
                </a:solidFill>
                <a:latin typeface="Calibri" panose="020F0502020204030204" pitchFamily="34" charset="0"/>
                <a:cs typeface="Calibri" panose="020F0502020204030204" pitchFamily="34" charset="0"/>
              </a:rPr>
              <a:t>הדגמת הטכניקה - המשך</a:t>
            </a:r>
          </a:p>
          <a:p>
            <a:pPr algn="l" rtl="0"/>
            <a:endParaRPr lang="he-IL" sz="3600" dirty="0">
              <a:latin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aa093bdba9_2_11"/>
          <p:cNvSpPr txBox="1">
            <a:spLocks noGrp="1"/>
          </p:cNvSpPr>
          <p:nvPr>
            <p:ph type="dt" idx="10"/>
          </p:nvPr>
        </p:nvSpPr>
        <p:spPr>
          <a:xfrm flipH="1">
            <a:off x="1741149" y="6423914"/>
            <a:ext cx="2844900" cy="365100"/>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דצמבר, 2020</a:t>
            </a:r>
            <a:endParaRPr sz="14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Google Shape;137;p5">
            <a:extLst>
              <a:ext uri="{FF2B5EF4-FFF2-40B4-BE49-F238E27FC236}">
                <a16:creationId xmlns:a16="http://schemas.microsoft.com/office/drawing/2014/main" id="{F2EAA2EF-3C10-497D-A5DA-144F706F7D4C}"/>
              </a:ext>
            </a:extLst>
          </p:cNvPr>
          <p:cNvSpPr txBox="1"/>
          <p:nvPr/>
        </p:nvSpPr>
        <p:spPr>
          <a:xfrm>
            <a:off x="883285" y="3078736"/>
            <a:ext cx="10222178" cy="3009547"/>
          </a:xfrm>
          <a:prstGeom prst="rect">
            <a:avLst/>
          </a:prstGeom>
          <a:noFill/>
          <a:ln>
            <a:noFill/>
          </a:ln>
        </p:spPr>
        <p:txBody>
          <a:bodyPr spcFirstLastPara="1" wrap="square" lIns="91425" tIns="91425" rIns="91425" bIns="91425" anchor="t" anchorCtr="0">
            <a:noAutofit/>
          </a:bodyPr>
          <a:lstStyle/>
          <a:p>
            <a:pPr algn="ctr" rtl="1">
              <a:buClr>
                <a:schemeClr val="dk1"/>
              </a:buClr>
              <a:buSzPts val="1100"/>
            </a:pPr>
            <a:r>
              <a:rPr lang="he-IL" sz="7200" b="1" dirty="0">
                <a:ln w="19050">
                  <a:solidFill>
                    <a:schemeClr val="tx1"/>
                  </a:solidFill>
                </a:ln>
                <a:solidFill>
                  <a:schemeClr val="bg1"/>
                </a:solidFill>
                <a:effectLst>
                  <a:outerShdw blurRad="38100" dist="38100" dir="2700000" algn="tl">
                    <a:srgbClr val="000000">
                      <a:alpha val="43137"/>
                    </a:srgbClr>
                  </a:outerShdw>
                </a:effectLst>
                <a:latin typeface="Calibri" panose="020F0502020204030204" pitchFamily="34" charset="0"/>
                <a:ea typeface="Tahoma"/>
                <a:cs typeface="Calibri" panose="020F0502020204030204" pitchFamily="34" charset="0"/>
                <a:sym typeface="Tahoma"/>
              </a:rPr>
              <a:t>אפיון המסמך - </a:t>
            </a:r>
            <a:r>
              <a:rPr lang="en-US" sz="7200" b="1" dirty="0">
                <a:ln w="19050">
                  <a:solidFill>
                    <a:schemeClr val="tx1"/>
                  </a:solidFill>
                </a:ln>
                <a:solidFill>
                  <a:schemeClr val="bg1"/>
                </a:solidFill>
                <a:effectLst>
                  <a:outerShdw blurRad="38100" dist="38100" dir="2700000" algn="tl">
                    <a:srgbClr val="000000">
                      <a:alpha val="43137"/>
                    </a:srgbClr>
                  </a:outerShdw>
                </a:effectLst>
                <a:latin typeface="Calibri" panose="020F0502020204030204" pitchFamily="34" charset="0"/>
                <a:ea typeface="Tahoma"/>
                <a:cs typeface="Calibri" panose="020F0502020204030204" pitchFamily="34" charset="0"/>
                <a:sym typeface="Tahoma"/>
              </a:rPr>
              <a:t>SRS</a:t>
            </a:r>
            <a:endParaRPr lang="he-IL" sz="7200" b="1" dirty="0">
              <a:ln w="19050">
                <a:solidFill>
                  <a:schemeClr val="tx1"/>
                </a:solidFill>
              </a:ln>
              <a:solidFill>
                <a:schemeClr val="bg1"/>
              </a:solidFill>
              <a:effectLst>
                <a:outerShdw blurRad="38100" dist="38100" dir="2700000" algn="tl">
                  <a:srgbClr val="000000">
                    <a:alpha val="43137"/>
                  </a:srgbClr>
                </a:outerShdw>
              </a:effectLst>
              <a:latin typeface="Calibri" panose="020F0502020204030204" pitchFamily="34" charset="0"/>
              <a:ea typeface="Tahoma"/>
              <a:cs typeface="Calibri" panose="020F0502020204030204" pitchFamily="34" charset="0"/>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aa093bdba9_0_0"/>
          <p:cNvSpPr txBox="1">
            <a:spLocks noGrp="1"/>
          </p:cNvSpPr>
          <p:nvPr>
            <p:ph type="title"/>
          </p:nvPr>
        </p:nvSpPr>
        <p:spPr>
          <a:xfrm flipH="1">
            <a:off x="469600" y="462002"/>
            <a:ext cx="11029500" cy="8952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sz="3600" b="1" dirty="0" err="1">
                <a:solidFill>
                  <a:srgbClr val="262626"/>
                </a:solidFill>
                <a:latin typeface="Calibri" panose="020F0502020204030204" pitchFamily="34" charset="0"/>
                <a:ea typeface="Gisha"/>
                <a:cs typeface="Calibri" panose="020F0502020204030204" pitchFamily="34" charset="0"/>
                <a:sym typeface="Gisha"/>
              </a:rPr>
              <a:t>מסמך</a:t>
            </a:r>
            <a:r>
              <a:rPr lang="en-US" sz="3600" b="1" dirty="0">
                <a:solidFill>
                  <a:srgbClr val="262626"/>
                </a:solidFill>
                <a:latin typeface="Calibri" panose="020F0502020204030204" pitchFamily="34" charset="0"/>
                <a:ea typeface="Gisha"/>
                <a:cs typeface="Calibri" panose="020F0502020204030204" pitchFamily="34" charset="0"/>
                <a:sym typeface="Gisha"/>
              </a:rPr>
              <a:t> </a:t>
            </a:r>
            <a:r>
              <a:rPr lang="en-US" sz="3600" b="1" dirty="0" err="1">
                <a:solidFill>
                  <a:srgbClr val="262626"/>
                </a:solidFill>
                <a:latin typeface="Calibri" panose="020F0502020204030204" pitchFamily="34" charset="0"/>
                <a:ea typeface="Gisha"/>
                <a:cs typeface="Calibri" panose="020F0502020204030204" pitchFamily="34" charset="0"/>
                <a:sym typeface="Gisha"/>
              </a:rPr>
              <a:t>אפיון</a:t>
            </a:r>
            <a:r>
              <a:rPr lang="en-US" sz="3600" b="1" dirty="0">
                <a:solidFill>
                  <a:srgbClr val="262626"/>
                </a:solidFill>
                <a:latin typeface="Calibri" panose="020F0502020204030204" pitchFamily="34" charset="0"/>
                <a:ea typeface="Gisha"/>
                <a:cs typeface="Calibri" panose="020F0502020204030204" pitchFamily="34" charset="0"/>
                <a:sym typeface="Gisha"/>
              </a:rPr>
              <a:t> SRS</a:t>
            </a:r>
            <a:r>
              <a:rPr lang="he-IL" sz="3600" b="1" dirty="0">
                <a:solidFill>
                  <a:srgbClr val="262626"/>
                </a:solidFill>
                <a:latin typeface="Calibri" panose="020F0502020204030204" pitchFamily="34" charset="0"/>
                <a:ea typeface="Gisha"/>
                <a:cs typeface="Calibri" panose="020F0502020204030204" pitchFamily="34" charset="0"/>
                <a:sym typeface="Gisha"/>
              </a:rPr>
              <a:t> - </a:t>
            </a:r>
            <a:r>
              <a:rPr lang="en-US" sz="3600" b="1" dirty="0" err="1">
                <a:solidFill>
                  <a:srgbClr val="262626"/>
                </a:solidFill>
                <a:latin typeface="Calibri" panose="020F0502020204030204" pitchFamily="34" charset="0"/>
                <a:ea typeface="Gisha"/>
                <a:cs typeface="Calibri" panose="020F0502020204030204" pitchFamily="34" charset="0"/>
                <a:sym typeface="Gisha"/>
              </a:rPr>
              <a:t>ניתוח</a:t>
            </a:r>
            <a:r>
              <a:rPr lang="en-US" sz="3600" b="1" dirty="0">
                <a:solidFill>
                  <a:srgbClr val="262626"/>
                </a:solidFill>
                <a:latin typeface="Calibri" panose="020F0502020204030204" pitchFamily="34" charset="0"/>
                <a:ea typeface="Gisha"/>
                <a:cs typeface="Calibri" panose="020F0502020204030204" pitchFamily="34" charset="0"/>
                <a:sym typeface="Gisha"/>
              </a:rPr>
              <a:t> </a:t>
            </a:r>
            <a:r>
              <a:rPr lang="en-US" sz="3600" b="1" dirty="0" err="1">
                <a:solidFill>
                  <a:srgbClr val="262626"/>
                </a:solidFill>
                <a:latin typeface="Calibri" panose="020F0502020204030204" pitchFamily="34" charset="0"/>
                <a:ea typeface="Gisha"/>
                <a:cs typeface="Calibri" panose="020F0502020204030204" pitchFamily="34" charset="0"/>
                <a:sym typeface="Gisha"/>
              </a:rPr>
              <a:t>הדרישות</a:t>
            </a:r>
            <a:endParaRPr sz="36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2" name="מלבן: פינות מעוגלות 1">
            <a:extLst>
              <a:ext uri="{FF2B5EF4-FFF2-40B4-BE49-F238E27FC236}">
                <a16:creationId xmlns:a16="http://schemas.microsoft.com/office/drawing/2014/main" id="{398F021A-6D13-4BFD-BF67-507339A1FF1D}"/>
              </a:ext>
            </a:extLst>
          </p:cNvPr>
          <p:cNvSpPr/>
          <p:nvPr/>
        </p:nvSpPr>
        <p:spPr>
          <a:xfrm>
            <a:off x="1566292" y="1533698"/>
            <a:ext cx="4256211" cy="2152891"/>
          </a:xfrm>
          <a:prstGeom prst="roundRect">
            <a:avLst/>
          </a:prstGeom>
          <a:solidFill>
            <a:srgbClr val="DF89C6"/>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lnSpc>
                <a:spcPct val="120000"/>
              </a:lnSpc>
              <a:spcBef>
                <a:spcPts val="1000"/>
              </a:spcBef>
              <a:spcAft>
                <a:spcPts val="0"/>
              </a:spcAft>
              <a:buNone/>
            </a:pPr>
            <a:r>
              <a:rPr lang="en-US" sz="2000" b="1" u="sng" dirty="0">
                <a:solidFill>
                  <a:schemeClr val="dk1"/>
                </a:solidFill>
                <a:latin typeface="Calibri" panose="020F0502020204030204" pitchFamily="34" charset="0"/>
                <a:ea typeface="Gisha"/>
                <a:cs typeface="Calibri" panose="020F0502020204030204" pitchFamily="34" charset="0"/>
                <a:sym typeface="Gisha"/>
              </a:rPr>
              <a:t>3.3</a:t>
            </a:r>
            <a:r>
              <a:rPr lang="he-IL" sz="2000" b="1" u="sng" dirty="0">
                <a:solidFill>
                  <a:schemeClr val="dk1"/>
                </a:solidFill>
                <a:latin typeface="Calibri" panose="020F0502020204030204" pitchFamily="34" charset="0"/>
                <a:ea typeface="Gisha"/>
                <a:cs typeface="Calibri" panose="020F0502020204030204" pitchFamily="34" charset="0"/>
                <a:sym typeface="Gisha"/>
              </a:rPr>
              <a:t> ממשק תוכנה:</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מאגרי נתונים, שפות תוכנה (כמו </a:t>
            </a:r>
            <a:r>
              <a:rPr lang="en-US" sz="1800" dirty="0">
                <a:solidFill>
                  <a:schemeClr val="dk1"/>
                </a:solidFill>
                <a:latin typeface="Calibri" panose="020F0502020204030204" pitchFamily="34" charset="0"/>
                <a:ea typeface="Gisha"/>
                <a:cs typeface="Calibri" panose="020F0502020204030204" pitchFamily="34" charset="0"/>
                <a:sym typeface="Gisha"/>
              </a:rPr>
              <a:t>Python</a:t>
            </a:r>
            <a:r>
              <a:rPr lang="he-IL" sz="1800" dirty="0">
                <a:solidFill>
                  <a:schemeClr val="dk1"/>
                </a:solidFill>
                <a:latin typeface="Calibri" panose="020F0502020204030204" pitchFamily="34" charset="0"/>
                <a:ea typeface="Gisha"/>
                <a:cs typeface="Calibri" panose="020F0502020204030204" pitchFamily="34" charset="0"/>
                <a:sym typeface="Gisha"/>
              </a:rPr>
              <a:t>) למימוש אלגוריתמים של למידת מכונה (</a:t>
            </a:r>
            <a:r>
              <a:rPr lang="en-US" sz="1800" dirty="0">
                <a:solidFill>
                  <a:schemeClr val="dk1"/>
                </a:solidFill>
                <a:latin typeface="Calibri" panose="020F0502020204030204" pitchFamily="34" charset="0"/>
                <a:ea typeface="Gisha"/>
                <a:cs typeface="Calibri" panose="020F0502020204030204" pitchFamily="34" charset="0"/>
                <a:sym typeface="Gisha"/>
              </a:rPr>
              <a:t>ML</a:t>
            </a:r>
            <a:r>
              <a:rPr lang="he-IL" sz="1800" dirty="0">
                <a:solidFill>
                  <a:schemeClr val="dk1"/>
                </a:solidFill>
                <a:latin typeface="Calibri" panose="020F0502020204030204" pitchFamily="34" charset="0"/>
                <a:ea typeface="Gisha"/>
                <a:cs typeface="Calibri" panose="020F0502020204030204" pitchFamily="34" charset="0"/>
                <a:sym typeface="Gisha"/>
              </a:rPr>
              <a:t>).</a:t>
            </a:r>
            <a:endParaRPr lang="en-US" sz="1800" dirty="0">
              <a:solidFill>
                <a:schemeClr val="dk1"/>
              </a:solidFill>
              <a:latin typeface="Calibri" panose="020F0502020204030204" pitchFamily="34" charset="0"/>
              <a:ea typeface="Gisha"/>
              <a:cs typeface="Calibri" panose="020F0502020204030204" pitchFamily="34" charset="0"/>
              <a:sym typeface="Gisha"/>
            </a:endParaRPr>
          </a:p>
        </p:txBody>
      </p:sp>
      <p:sp>
        <p:nvSpPr>
          <p:cNvPr id="9" name="מלבן: פינות מעוגלות 8">
            <a:extLst>
              <a:ext uri="{FF2B5EF4-FFF2-40B4-BE49-F238E27FC236}">
                <a16:creationId xmlns:a16="http://schemas.microsoft.com/office/drawing/2014/main" id="{E23B4D01-F688-414E-BD88-88CA39965B8C}"/>
              </a:ext>
            </a:extLst>
          </p:cNvPr>
          <p:cNvSpPr/>
          <p:nvPr/>
        </p:nvSpPr>
        <p:spPr>
          <a:xfrm>
            <a:off x="6437937" y="1533698"/>
            <a:ext cx="4256211" cy="2152891"/>
          </a:xfrm>
          <a:prstGeom prst="roundRect">
            <a:avLst/>
          </a:prstGeom>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lnSpc>
                <a:spcPct val="120000"/>
              </a:lnSpc>
              <a:spcBef>
                <a:spcPts val="1000"/>
              </a:spcBef>
              <a:spcAft>
                <a:spcPts val="0"/>
              </a:spcAft>
              <a:buNone/>
            </a:pPr>
            <a:r>
              <a:rPr lang="he-IL" sz="2000" b="1" u="sng" dirty="0">
                <a:solidFill>
                  <a:schemeClr val="dk1"/>
                </a:solidFill>
                <a:latin typeface="Calibri" panose="020F0502020204030204" pitchFamily="34" charset="0"/>
                <a:ea typeface="Gisha"/>
                <a:cs typeface="Calibri" panose="020F0502020204030204" pitchFamily="34" charset="0"/>
                <a:sym typeface="Gisha"/>
              </a:rPr>
              <a:t>3.1 ממשק משתמש:</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עובדי מפעל, טכנאים, מנהלי רשת, מהנדסים, מנהלי תשתית, מפקחי משמר החופים, אנשי </a:t>
            </a:r>
            <a:r>
              <a:rPr lang="he-IL" sz="1800" dirty="0" err="1">
                <a:solidFill>
                  <a:schemeClr val="dk1"/>
                </a:solidFill>
                <a:latin typeface="Calibri" panose="020F0502020204030204" pitchFamily="34" charset="0"/>
                <a:ea typeface="Gisha"/>
                <a:cs typeface="Calibri" panose="020F0502020204030204" pitchFamily="34" charset="0"/>
                <a:sym typeface="Gisha"/>
              </a:rPr>
              <a:t>תפ"י</a:t>
            </a:r>
            <a:r>
              <a:rPr lang="he-IL" sz="1800" dirty="0">
                <a:solidFill>
                  <a:schemeClr val="dk1"/>
                </a:solidFill>
                <a:latin typeface="Calibri" panose="020F0502020204030204" pitchFamily="34" charset="0"/>
                <a:ea typeface="Gisha"/>
                <a:cs typeface="Calibri" panose="020F0502020204030204" pitchFamily="34" charset="0"/>
                <a:sym typeface="Gisha"/>
              </a:rPr>
              <a:t>.</a:t>
            </a:r>
          </a:p>
        </p:txBody>
      </p:sp>
      <p:sp>
        <p:nvSpPr>
          <p:cNvPr id="10" name="מלבן: פינות מעוגלות 9">
            <a:extLst>
              <a:ext uri="{FF2B5EF4-FFF2-40B4-BE49-F238E27FC236}">
                <a16:creationId xmlns:a16="http://schemas.microsoft.com/office/drawing/2014/main" id="{3BD0FE5E-0C83-4F91-BA27-59425C9F96BB}"/>
              </a:ext>
            </a:extLst>
          </p:cNvPr>
          <p:cNvSpPr/>
          <p:nvPr/>
        </p:nvSpPr>
        <p:spPr>
          <a:xfrm>
            <a:off x="1575455" y="3932572"/>
            <a:ext cx="4256211" cy="2152891"/>
          </a:xfrm>
          <a:prstGeom prst="roundRect">
            <a:avLst/>
          </a:prstGeom>
          <a:solidFill>
            <a:schemeClr val="accent5">
              <a:lumMod val="60000"/>
              <a:lumOff val="40000"/>
            </a:schemeClr>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lnSpc>
                <a:spcPct val="120000"/>
              </a:lnSpc>
              <a:spcBef>
                <a:spcPts val="1000"/>
              </a:spcBef>
              <a:spcAft>
                <a:spcPts val="0"/>
              </a:spcAft>
              <a:buNone/>
            </a:pPr>
            <a:r>
              <a:rPr lang="he-IL" sz="2000" b="1" u="sng" dirty="0">
                <a:solidFill>
                  <a:schemeClr val="dk1"/>
                </a:solidFill>
                <a:latin typeface="Calibri" panose="020F0502020204030204" pitchFamily="34" charset="0"/>
                <a:ea typeface="Gisha"/>
                <a:cs typeface="Calibri" panose="020F0502020204030204" pitchFamily="34" charset="0"/>
                <a:sym typeface="Gisha"/>
              </a:rPr>
              <a:t>3.4 ממשק תקשורת:</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קשר רציף בין אנשי התמיכה עם המערכות השונות בנוגע לטיפול בתקלות.</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הודעות יזומות על תרחישים עתידיים ופעולות אחזקה.</a:t>
            </a:r>
          </a:p>
        </p:txBody>
      </p:sp>
      <p:sp>
        <p:nvSpPr>
          <p:cNvPr id="11" name="מלבן: פינות מעוגלות 10">
            <a:extLst>
              <a:ext uri="{FF2B5EF4-FFF2-40B4-BE49-F238E27FC236}">
                <a16:creationId xmlns:a16="http://schemas.microsoft.com/office/drawing/2014/main" id="{491B1715-FF8B-4893-B1ED-7FA27DA49739}"/>
              </a:ext>
            </a:extLst>
          </p:cNvPr>
          <p:cNvSpPr/>
          <p:nvPr/>
        </p:nvSpPr>
        <p:spPr>
          <a:xfrm>
            <a:off x="6447100" y="3932572"/>
            <a:ext cx="4256211" cy="2152891"/>
          </a:xfrm>
          <a:prstGeom prst="roundRect">
            <a:avLst/>
          </a:prstGeom>
          <a:solidFill>
            <a:srgbClr val="F3F074"/>
          </a:solidFill>
          <a:ln>
            <a:solidFill>
              <a:schemeClr val="tx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lnSpc>
                <a:spcPct val="120000"/>
              </a:lnSpc>
              <a:spcBef>
                <a:spcPts val="1000"/>
              </a:spcBef>
              <a:spcAft>
                <a:spcPts val="0"/>
              </a:spcAft>
              <a:buNone/>
            </a:pPr>
            <a:r>
              <a:rPr lang="he-IL" sz="2000" b="1" u="sng" dirty="0">
                <a:solidFill>
                  <a:schemeClr val="dk1"/>
                </a:solidFill>
                <a:latin typeface="Calibri" panose="020F0502020204030204" pitchFamily="34" charset="0"/>
                <a:ea typeface="Gisha"/>
                <a:cs typeface="Calibri" panose="020F0502020204030204" pitchFamily="34" charset="0"/>
                <a:sym typeface="Gisha"/>
              </a:rPr>
              <a:t>3.2 ממשק חומרה:</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מחשבים, שרתים (מסדי נתונים),</a:t>
            </a:r>
          </a:p>
          <a:p>
            <a:pPr marL="0" marR="457200" lvl="0" indent="0" algn="r" rtl="1">
              <a:lnSpc>
                <a:spcPct val="120000"/>
              </a:lnSpc>
              <a:spcBef>
                <a:spcPts val="500"/>
              </a:spcBef>
              <a:spcAft>
                <a:spcPts val="0"/>
              </a:spcAft>
              <a:buNone/>
            </a:pPr>
            <a:r>
              <a:rPr lang="he-IL" sz="1800" dirty="0">
                <a:solidFill>
                  <a:schemeClr val="dk1"/>
                </a:solidFill>
                <a:latin typeface="Calibri" panose="020F0502020204030204" pitchFamily="34" charset="0"/>
                <a:ea typeface="Gisha"/>
                <a:cs typeface="Calibri" panose="020F0502020204030204" pitchFamily="34" charset="0"/>
                <a:sym typeface="Gisha"/>
              </a:rPr>
              <a:t>רישות חיישנים, </a:t>
            </a:r>
            <a:r>
              <a:rPr lang="en-US" sz="1800" dirty="0">
                <a:solidFill>
                  <a:schemeClr val="dk1"/>
                </a:solidFill>
                <a:latin typeface="Calibri" panose="020F0502020204030204" pitchFamily="34" charset="0"/>
                <a:ea typeface="Gisha"/>
                <a:cs typeface="Calibri" panose="020F0502020204030204" pitchFamily="34" charset="0"/>
                <a:sym typeface="Gisha"/>
              </a:rPr>
              <a:t>Streamers/</a:t>
            </a:r>
          </a:p>
        </p:txBody>
      </p:sp>
      <p:pic>
        <p:nvPicPr>
          <p:cNvPr id="4" name="גרפיקה 3" descr="מעבד עם מילוי מלא">
            <a:extLst>
              <a:ext uri="{FF2B5EF4-FFF2-40B4-BE49-F238E27FC236}">
                <a16:creationId xmlns:a16="http://schemas.microsoft.com/office/drawing/2014/main" id="{36F62B20-8852-4F61-B403-1DF704602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1711" y="3932572"/>
            <a:ext cx="914400" cy="914400"/>
          </a:xfrm>
          <a:prstGeom prst="rect">
            <a:avLst/>
          </a:prstGeom>
        </p:spPr>
      </p:pic>
      <p:pic>
        <p:nvPicPr>
          <p:cNvPr id="6" name="גרפיקה 5" descr="סלפי עם מילוי מלא">
            <a:extLst>
              <a:ext uri="{FF2B5EF4-FFF2-40B4-BE49-F238E27FC236}">
                <a16:creationId xmlns:a16="http://schemas.microsoft.com/office/drawing/2014/main" id="{E53058BA-FF20-4584-8763-B33575BE5D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6656" y="1625252"/>
            <a:ext cx="914400" cy="914400"/>
          </a:xfrm>
          <a:prstGeom prst="rect">
            <a:avLst/>
          </a:prstGeom>
        </p:spPr>
      </p:pic>
      <p:pic>
        <p:nvPicPr>
          <p:cNvPr id="13" name="גרפיקה 12" descr="אנטנה סלולרית קו מיתאר">
            <a:extLst>
              <a:ext uri="{FF2B5EF4-FFF2-40B4-BE49-F238E27FC236}">
                <a16:creationId xmlns:a16="http://schemas.microsoft.com/office/drawing/2014/main" id="{686297D5-F692-4D0D-ACA2-7E71798032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5455" y="3989841"/>
            <a:ext cx="914400" cy="914400"/>
          </a:xfrm>
          <a:prstGeom prst="rect">
            <a:avLst/>
          </a:prstGeom>
        </p:spPr>
      </p:pic>
      <p:pic>
        <p:nvPicPr>
          <p:cNvPr id="15" name="גרפיקה 14" descr="מסוף Cmd עם מילוי מלא">
            <a:extLst>
              <a:ext uri="{FF2B5EF4-FFF2-40B4-BE49-F238E27FC236}">
                <a16:creationId xmlns:a16="http://schemas.microsoft.com/office/drawing/2014/main" id="{A2559EE6-FBC8-44F3-BCB3-7434D82041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0997" y="1563349"/>
            <a:ext cx="914400" cy="914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8" name="Google Shape;418;gaa093bdba9_2_44"/>
          <p:cNvSpPr txBox="1"/>
          <p:nvPr/>
        </p:nvSpPr>
        <p:spPr>
          <a:xfrm>
            <a:off x="108342" y="1357202"/>
            <a:ext cx="11475600" cy="4422000"/>
          </a:xfrm>
          <a:prstGeom prst="rect">
            <a:avLst/>
          </a:prstGeom>
          <a:noFill/>
          <a:ln>
            <a:noFill/>
          </a:ln>
        </p:spPr>
        <p:txBody>
          <a:bodyPr spcFirstLastPara="1" wrap="square" lIns="91425" tIns="91425" rIns="91425" bIns="91425" anchor="t" anchorCtr="0">
            <a:noAutofit/>
          </a:bodyPr>
          <a:lstStyle/>
          <a:p>
            <a:pPr marL="342900" indent="-342900" algn="r" rtl="1">
              <a:spcBef>
                <a:spcPts val="1000"/>
              </a:spcBef>
              <a:buFont typeface="Wingdings" panose="05000000000000000000" pitchFamily="2" charset="2"/>
              <a:buChar char="ü"/>
            </a:pP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3.6.1 פונקציונליות</a:t>
            </a:r>
            <a:r>
              <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מה התוכנה אמורה לעשות?</a:t>
            </a:r>
            <a:endPar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sym typeface="Gisha"/>
            </a:endParaRPr>
          </a:p>
          <a:p>
            <a:pPr lvl="0" algn="r" rtl="1">
              <a:spcBef>
                <a:spcPts val="1000"/>
              </a:spcBef>
              <a:spcAft>
                <a:spcPts val="0"/>
              </a:spcAft>
            </a:pPr>
            <a:r>
              <a:rPr lang="he-IL" sz="1800" dirty="0">
                <a:solidFill>
                  <a:schemeClr val="dk1"/>
                </a:solidFill>
                <a:latin typeface="Libre Franklin" panose="020B0604020202020204" charset="0"/>
                <a:cs typeface="Calibri" panose="020F0502020204030204" pitchFamily="34" charset="0"/>
                <a:sym typeface="Gisha"/>
              </a:rPr>
              <a:t>התוכנה מממשת אלגוריתמים </a:t>
            </a:r>
            <a:r>
              <a:rPr lang="he-IL" sz="1800" dirty="0">
                <a:solidFill>
                  <a:schemeClr val="dk1"/>
                </a:solidFill>
                <a:latin typeface="Libre Franklin" panose="020B0604020202020204" charset="0"/>
                <a:ea typeface="Gisha"/>
                <a:cs typeface="Calibri" panose="020F0502020204030204" pitchFamily="34" charset="0"/>
                <a:sym typeface="Gisha"/>
              </a:rPr>
              <a:t>באמצעות למידת מכונה המבוססים על מסדי נתונים ואיסוף מידע לאורך זמן.</a:t>
            </a:r>
            <a:endParaRPr lang="en-US" sz="1800" i="1" dirty="0">
              <a:solidFill>
                <a:schemeClr val="dk1"/>
              </a:solidFill>
              <a:highlight>
                <a:srgbClr val="FFFFFF"/>
              </a:highlight>
              <a:latin typeface="Libre Franklin" panose="020B0604020202020204" charset="0"/>
              <a:cs typeface="Calibri" panose="020F0502020204030204" pitchFamily="34" charset="0"/>
            </a:endParaRPr>
          </a:p>
          <a:p>
            <a:pPr marL="342900" lvl="0" indent="-342900" algn="r" rtl="1">
              <a:spcBef>
                <a:spcPts val="1000"/>
              </a:spcBef>
              <a:buFont typeface="Wingdings" panose="05000000000000000000" pitchFamily="2" charset="2"/>
              <a:buChar char="ü"/>
            </a:pP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3.6.2 </a:t>
            </a:r>
            <a:r>
              <a:rPr lang="en-US" sz="24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ממשקים</a:t>
            </a:r>
            <a:r>
              <a:rPr lang="en-US"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24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חיצוניים</a:t>
            </a: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כיצד</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מתקשרת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התוכנה</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עם</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אנשים</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a:t>
            </a:r>
            <a:endParaRPr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endParaRPr>
          </a:p>
          <a:p>
            <a:pPr lvl="0" algn="r" rtl="1">
              <a:spcBef>
                <a:spcPts val="1000"/>
              </a:spcBef>
              <a:spcAft>
                <a:spcPts val="0"/>
              </a:spcAft>
            </a:pPr>
            <a:r>
              <a:rPr lang="en-US" sz="1800" dirty="0" err="1">
                <a:solidFill>
                  <a:schemeClr val="dk1"/>
                </a:solidFill>
                <a:latin typeface="Libre Franklin" panose="020B0604020202020204" charset="0"/>
                <a:cs typeface="Calibri" panose="020F0502020204030204" pitchFamily="34" charset="0"/>
              </a:rPr>
              <a:t>התוכנה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צריכה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להיות</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מוזנת</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בשוטף</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על</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ידי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אנשי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האחזקה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או</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על</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ידי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חיישנים</a:t>
            </a:r>
            <a:r>
              <a:rPr lang="en-US" sz="1800" dirty="0">
                <a:solidFill>
                  <a:schemeClr val="dk1"/>
                </a:solidFill>
                <a:latin typeface="Libre Franklin" panose="020B0604020202020204" charset="0"/>
                <a:cs typeface="Calibri" panose="020F0502020204030204" pitchFamily="34" charset="0"/>
              </a:rPr>
              <a:t>\</a:t>
            </a:r>
            <a:r>
              <a:rPr lang="en-US" sz="1800" dirty="0" err="1">
                <a:solidFill>
                  <a:schemeClr val="dk1"/>
                </a:solidFill>
                <a:latin typeface="Libre Franklin" panose="020B0604020202020204" charset="0"/>
                <a:cs typeface="Calibri" panose="020F0502020204030204" pitchFamily="34" charset="0"/>
              </a:rPr>
              <a:t>הקלטות</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תלוי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מערכת</a:t>
            </a:r>
            <a:r>
              <a:rPr lang="en-US" sz="1800" dirty="0">
                <a:solidFill>
                  <a:schemeClr val="dk1"/>
                </a:solidFill>
                <a:latin typeface="Libre Franklin" panose="020B0604020202020204" charset="0"/>
                <a:cs typeface="Calibri" panose="020F0502020204030204" pitchFamily="34" charset="0"/>
              </a:rPr>
              <a:t> -</a:t>
            </a:r>
            <a:r>
              <a:rPr lang="he-IL"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הזנה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ידנית</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או</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הזנה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אוטומטית</a:t>
            </a:r>
            <a:r>
              <a:rPr lang="he-IL" sz="1800" dirty="0">
                <a:solidFill>
                  <a:schemeClr val="dk1"/>
                </a:solidFill>
                <a:latin typeface="Libre Franklin" panose="020B0604020202020204" charset="0"/>
                <a:cs typeface="Calibri" panose="020F0502020204030204" pitchFamily="34" charset="0"/>
              </a:rPr>
              <a:t>.</a:t>
            </a:r>
            <a:endParaRPr sz="1800" dirty="0">
              <a:solidFill>
                <a:schemeClr val="dk1"/>
              </a:solidFill>
              <a:latin typeface="Libre Franklin" panose="020B0604020202020204" charset="0"/>
              <a:cs typeface="Calibri" panose="020F0502020204030204" pitchFamily="34" charset="0"/>
            </a:endParaRPr>
          </a:p>
          <a:p>
            <a:pPr lvl="0" algn="r" rtl="1">
              <a:spcBef>
                <a:spcPts val="1000"/>
              </a:spcBef>
              <a:spcAft>
                <a:spcPts val="0"/>
              </a:spcAft>
              <a:buClr>
                <a:schemeClr val="dk1"/>
              </a:buClr>
              <a:buSzPts val="1100"/>
            </a:pPr>
            <a:r>
              <a:rPr lang="en-US" sz="1800" dirty="0" err="1">
                <a:solidFill>
                  <a:schemeClr val="dk1"/>
                </a:solidFill>
                <a:latin typeface="Libre Franklin" panose="020B0604020202020204" charset="0"/>
                <a:cs typeface="Calibri" panose="020F0502020204030204" pitchFamily="34" charset="0"/>
              </a:rPr>
              <a:t>התוכנה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תצטרך</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לספק</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נתונים</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אחזקתיים</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למשתמשי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הקצה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לגבי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תרחישים</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עתידיים</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ומנגנוני</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האחזקה</a:t>
            </a:r>
            <a:r>
              <a:rPr lang="en-US" sz="1800" dirty="0">
                <a:solidFill>
                  <a:schemeClr val="dk1"/>
                </a:solidFill>
                <a:latin typeface="Libre Franklin" panose="020B0604020202020204" charset="0"/>
                <a:cs typeface="Calibri" panose="020F0502020204030204" pitchFamily="34" charset="0"/>
              </a:rPr>
              <a:t> </a:t>
            </a:r>
            <a:r>
              <a:rPr lang="en-US" sz="1800" dirty="0" err="1">
                <a:solidFill>
                  <a:schemeClr val="dk1"/>
                </a:solidFill>
                <a:latin typeface="Libre Franklin" panose="020B0604020202020204" charset="0"/>
                <a:cs typeface="Calibri" panose="020F0502020204030204" pitchFamily="34" charset="0"/>
              </a:rPr>
              <a:t>הנדרשים</a:t>
            </a:r>
            <a:r>
              <a:rPr lang="en-US" sz="1800" dirty="0">
                <a:solidFill>
                  <a:schemeClr val="dk1"/>
                </a:solidFill>
                <a:latin typeface="Libre Franklin" panose="020B0604020202020204" charset="0"/>
                <a:cs typeface="Calibri" panose="020F0502020204030204" pitchFamily="34" charset="0"/>
              </a:rPr>
              <a:t>.</a:t>
            </a:r>
            <a:endParaRPr sz="1800" dirty="0">
              <a:solidFill>
                <a:schemeClr val="dk1"/>
              </a:solidFill>
              <a:latin typeface="Libre Franklin" panose="020B0604020202020204" charset="0"/>
              <a:cs typeface="Calibri" panose="020F0502020204030204" pitchFamily="34" charset="0"/>
            </a:endParaRPr>
          </a:p>
          <a:p>
            <a:pPr marL="342900" lvl="0" indent="-342900" algn="r" rtl="1">
              <a:spcBef>
                <a:spcPts val="1000"/>
              </a:spcBef>
              <a:buFont typeface="Wingdings" panose="05000000000000000000" pitchFamily="2" charset="2"/>
              <a:buChar char="ü"/>
            </a:pPr>
            <a:r>
              <a:rPr lang="en-US"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3.6.3 </a:t>
            </a:r>
            <a:r>
              <a:rPr lang="en-US" sz="24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ביצועים</a:t>
            </a: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מה</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המהירות</a:t>
            </a:r>
            <a:r>
              <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הזמינות</a:t>
            </a:r>
            <a:r>
              <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זמן</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התגובה</a:t>
            </a:r>
            <a:r>
              <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זמן</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ההתאוששות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של</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פונקציות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תוכנה</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שונות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a:t>
            </a:r>
            <a:endParaRPr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endParaRPr>
          </a:p>
          <a:p>
            <a:pPr lvl="0" algn="r" rtl="1">
              <a:spcBef>
                <a:spcPts val="1000"/>
              </a:spcBef>
              <a:spcAft>
                <a:spcPts val="0"/>
              </a:spcAft>
            </a:pPr>
            <a:r>
              <a:rPr lang="en-US" sz="1800" dirty="0" err="1">
                <a:solidFill>
                  <a:schemeClr val="dk1"/>
                </a:solidFill>
                <a:highlight>
                  <a:srgbClr val="FFFFFF"/>
                </a:highlight>
                <a:latin typeface="Libre Franklin" panose="020B0604020202020204" charset="0"/>
                <a:cs typeface="Calibri" panose="020F0502020204030204" pitchFamily="34" charset="0"/>
              </a:rPr>
              <a:t>הזמינות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והביצועים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צריכים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להיות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מותאמים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לקריטיות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המערכת</a:t>
            </a:r>
            <a:r>
              <a:rPr lang="en-US" sz="1800" dirty="0">
                <a:solidFill>
                  <a:schemeClr val="dk1"/>
                </a:solidFill>
                <a:highlight>
                  <a:srgbClr val="FFFFFF"/>
                </a:highlight>
                <a:latin typeface="Libre Franklin" panose="020B0604020202020204" charset="0"/>
                <a:cs typeface="Calibri" panose="020F0502020204030204" pitchFamily="34" charset="0"/>
              </a:rPr>
              <a:t>.</a:t>
            </a:r>
            <a:endParaRPr sz="1800" dirty="0">
              <a:solidFill>
                <a:schemeClr val="dk1"/>
              </a:solidFill>
              <a:highlight>
                <a:srgbClr val="FFFFFF"/>
              </a:highlight>
              <a:latin typeface="Libre Franklin" panose="020B0604020202020204" charset="0"/>
              <a:cs typeface="Calibri" panose="020F0502020204030204" pitchFamily="34" charset="0"/>
            </a:endParaRPr>
          </a:p>
          <a:p>
            <a:pPr lvl="0" algn="r" rtl="1">
              <a:spcBef>
                <a:spcPts val="1000"/>
              </a:spcBef>
              <a:spcAft>
                <a:spcPts val="0"/>
              </a:spcAft>
              <a:buClr>
                <a:schemeClr val="dk1"/>
              </a:buClr>
              <a:buSzPts val="1100"/>
            </a:pPr>
            <a:r>
              <a:rPr lang="en-US" sz="1800" dirty="0" err="1">
                <a:solidFill>
                  <a:schemeClr val="dk1"/>
                </a:solidFill>
                <a:highlight>
                  <a:srgbClr val="FFFFFF"/>
                </a:highlight>
                <a:latin typeface="Libre Franklin" panose="020B0604020202020204" charset="0"/>
                <a:cs typeface="Calibri" panose="020F0502020204030204" pitchFamily="34" charset="0"/>
              </a:rPr>
              <a:t>עבור</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סיכונים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קריטיים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המערכת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תספק</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באופן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יזום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התראות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על</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תקלות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עתידיות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באופן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שוטף</a:t>
            </a:r>
            <a:r>
              <a:rPr lang="en-US" sz="1800" dirty="0">
                <a:solidFill>
                  <a:schemeClr val="dk1"/>
                </a:solidFill>
                <a:highlight>
                  <a:srgbClr val="FFFFFF"/>
                </a:highlight>
                <a:latin typeface="Libre Franklin" panose="020B0604020202020204" charset="0"/>
                <a:cs typeface="Calibri" panose="020F0502020204030204" pitchFamily="34" charset="0"/>
              </a:rPr>
              <a:t>.</a:t>
            </a:r>
            <a:endParaRPr sz="1800" dirty="0">
              <a:solidFill>
                <a:schemeClr val="dk1"/>
              </a:solidFill>
              <a:highlight>
                <a:srgbClr val="FFFFFF"/>
              </a:highlight>
              <a:latin typeface="Libre Franklin" panose="020B0604020202020204" charset="0"/>
              <a:cs typeface="Calibri" panose="020F0502020204030204" pitchFamily="34" charset="0"/>
            </a:endParaRPr>
          </a:p>
          <a:p>
            <a:pPr marL="342900" lvl="0" indent="-342900" algn="r" rtl="1">
              <a:spcBef>
                <a:spcPts val="1000"/>
              </a:spcBef>
              <a:buFont typeface="Wingdings" panose="05000000000000000000" pitchFamily="2" charset="2"/>
              <a:buChar char="ü"/>
            </a:pP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3.6.4 </a:t>
            </a:r>
            <a:r>
              <a:rPr lang="en-US" sz="24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תכונות</a:t>
            </a:r>
            <a:r>
              <a:rPr lang="he-IL" sz="24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מהם</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שיקולי</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הניידות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התקינות</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התחזוקה</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האבטחה</a:t>
            </a:r>
            <a:r>
              <a:rPr lang="en-US"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 </a:t>
            </a:r>
            <a:r>
              <a:rPr lang="en-US" sz="1800" b="1" dirty="0" err="1">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וכו</a:t>
            </a:r>
            <a:r>
              <a:rPr lang="he-IL"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a:t>
            </a:r>
            <a:endParaRPr sz="18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endParaRPr>
          </a:p>
          <a:p>
            <a:pPr lvl="0" algn="r" rtl="1">
              <a:spcBef>
                <a:spcPts val="1000"/>
              </a:spcBef>
              <a:spcAft>
                <a:spcPts val="0"/>
              </a:spcAft>
            </a:pPr>
            <a:r>
              <a:rPr lang="en-US" sz="1800" dirty="0" err="1">
                <a:solidFill>
                  <a:schemeClr val="dk1"/>
                </a:solidFill>
                <a:highlight>
                  <a:srgbClr val="FFFFFF"/>
                </a:highlight>
                <a:latin typeface="Libre Franklin" panose="020B0604020202020204" charset="0"/>
                <a:cs typeface="Calibri" panose="020F0502020204030204" pitchFamily="34" charset="0"/>
              </a:rPr>
              <a:t>המערכות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לא</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בהכרח</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צריכות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להיות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ניידות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מכיוון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שהן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מותאמות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באופן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ספציפי</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לדרישות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המערכת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והמקום</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בו</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נמצאות</a:t>
            </a:r>
            <a:r>
              <a:rPr lang="en-US" sz="1800" dirty="0">
                <a:solidFill>
                  <a:schemeClr val="dk1"/>
                </a:solidFill>
                <a:highlight>
                  <a:srgbClr val="FFFFFF"/>
                </a:highlight>
                <a:latin typeface="Libre Franklin" panose="020B0604020202020204" charset="0"/>
                <a:cs typeface="Calibri" panose="020F0502020204030204" pitchFamily="34" charset="0"/>
              </a:rPr>
              <a:t>.</a:t>
            </a:r>
            <a:endParaRPr sz="1800" dirty="0">
              <a:solidFill>
                <a:schemeClr val="dk1"/>
              </a:solidFill>
              <a:highlight>
                <a:srgbClr val="FFFFFF"/>
              </a:highlight>
              <a:latin typeface="Libre Franklin" panose="020B0604020202020204" charset="0"/>
              <a:cs typeface="Calibri" panose="020F0502020204030204" pitchFamily="34" charset="0"/>
            </a:endParaRPr>
          </a:p>
          <a:p>
            <a:pPr lvl="0" algn="r" rtl="1">
              <a:spcBef>
                <a:spcPts val="1000"/>
              </a:spcBef>
              <a:spcAft>
                <a:spcPts val="0"/>
              </a:spcAft>
              <a:buClr>
                <a:schemeClr val="dk1"/>
              </a:buClr>
              <a:buSzPts val="1100"/>
            </a:pPr>
            <a:r>
              <a:rPr lang="en-US" sz="1800" dirty="0" err="1">
                <a:solidFill>
                  <a:schemeClr val="dk1"/>
                </a:solidFill>
                <a:highlight>
                  <a:srgbClr val="FFFFFF"/>
                </a:highlight>
                <a:latin typeface="Libre Franklin" panose="020B0604020202020204" charset="0"/>
                <a:cs typeface="Calibri" panose="020F0502020204030204" pitchFamily="34" charset="0"/>
              </a:rPr>
              <a:t>התחזוקה</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צריכה</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להיות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באופן</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שוטף</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על</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מנת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לשמור</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על</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מגמתיות</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תקינה</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של</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מנגנוני</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האחזקה</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וטיפול</a:t>
            </a:r>
            <a:r>
              <a:rPr lang="en-US" sz="1800" dirty="0">
                <a:solidFill>
                  <a:schemeClr val="dk1"/>
                </a:solidFill>
                <a:highlight>
                  <a:srgbClr val="FFFFFF"/>
                </a:highlight>
                <a:latin typeface="Libre Franklin" panose="020B0604020202020204" charset="0"/>
                <a:cs typeface="Calibri" panose="020F0502020204030204" pitchFamily="34" charset="0"/>
              </a:rPr>
              <a:t> </a:t>
            </a:r>
            <a:r>
              <a:rPr lang="en-US" sz="1800" dirty="0" err="1">
                <a:solidFill>
                  <a:schemeClr val="dk1"/>
                </a:solidFill>
                <a:highlight>
                  <a:srgbClr val="FFFFFF"/>
                </a:highlight>
                <a:latin typeface="Libre Franklin" panose="020B0604020202020204" charset="0"/>
                <a:cs typeface="Calibri" panose="020F0502020204030204" pitchFamily="34" charset="0"/>
              </a:rPr>
              <a:t>בכשלים</a:t>
            </a:r>
            <a:r>
              <a:rPr lang="en-US" sz="1800" dirty="0">
                <a:solidFill>
                  <a:schemeClr val="dk1"/>
                </a:solidFill>
                <a:highlight>
                  <a:srgbClr val="FFFFFF"/>
                </a:highlight>
                <a:latin typeface="Libre Franklin" panose="020B0604020202020204" charset="0"/>
                <a:cs typeface="Calibri" panose="020F0502020204030204" pitchFamily="34" charset="0"/>
              </a:rPr>
              <a:t>.</a:t>
            </a:r>
            <a:endParaRPr sz="1800" dirty="0">
              <a:solidFill>
                <a:schemeClr val="dk1"/>
              </a:solidFill>
              <a:highlight>
                <a:srgbClr val="FFFFFF"/>
              </a:highlight>
              <a:latin typeface="Libre Franklin" panose="020B0604020202020204" charset="0"/>
              <a:cs typeface="Calibri" panose="020F0502020204030204" pitchFamily="34" charset="0"/>
            </a:endParaRPr>
          </a:p>
          <a:p>
            <a:pPr marL="342900" lvl="0" indent="-342900" algn="r" rtl="1">
              <a:spcBef>
                <a:spcPts val="1000"/>
              </a:spcBef>
              <a:spcAft>
                <a:spcPts val="0"/>
              </a:spcAft>
              <a:buFont typeface="Wingdings" panose="05000000000000000000" pitchFamily="2" charset="2"/>
              <a:buChar char="ü"/>
            </a:pPr>
            <a:endParaRPr sz="1800" dirty="0">
              <a:solidFill>
                <a:srgbClr val="7030A0"/>
              </a:solidFill>
              <a:latin typeface="Libre Franklin" panose="020B0604020202020204" charset="0"/>
              <a:cs typeface="Calibri" panose="020F0502020204030204" pitchFamily="34" charset="0"/>
            </a:endParaRPr>
          </a:p>
        </p:txBody>
      </p:sp>
      <p:sp>
        <p:nvSpPr>
          <p:cNvPr id="8" name="Google Shape;404;gaa093bdba9_0_0">
            <a:extLst>
              <a:ext uri="{FF2B5EF4-FFF2-40B4-BE49-F238E27FC236}">
                <a16:creationId xmlns:a16="http://schemas.microsoft.com/office/drawing/2014/main" id="{9EAB2F0D-56B5-4AA4-94DF-25365523010C}"/>
              </a:ext>
            </a:extLst>
          </p:cNvPr>
          <p:cNvSpPr txBox="1">
            <a:spLocks noGrp="1"/>
          </p:cNvSpPr>
          <p:nvPr>
            <p:ph type="title"/>
          </p:nvPr>
        </p:nvSpPr>
        <p:spPr>
          <a:xfrm flipH="1">
            <a:off x="469600" y="462002"/>
            <a:ext cx="11029500" cy="895200"/>
          </a:xfrm>
          <a:prstGeom prst="rect">
            <a:avLst/>
          </a:prstGeom>
        </p:spPr>
        <p:txBody>
          <a:bodyPr spcFirstLastPara="1" wrap="square" lIns="91425" tIns="45700" rIns="91425" bIns="45700" anchor="b" anchorCtr="0">
            <a:noAutofit/>
          </a:bodyPr>
          <a:lstStyle/>
          <a:p>
            <a:pPr marL="0" lvl="0" indent="0">
              <a:spcBef>
                <a:spcPts val="0"/>
              </a:spcBef>
              <a:spcAft>
                <a:spcPts val="0"/>
              </a:spcAft>
              <a:buNone/>
            </a:pPr>
            <a:r>
              <a:rPr lang="en-US" sz="3600" b="1" dirty="0" err="1">
                <a:solidFill>
                  <a:srgbClr val="262626"/>
                </a:solidFill>
                <a:latin typeface="Calibri" panose="020F0502020204030204" pitchFamily="34" charset="0"/>
                <a:ea typeface="Gisha"/>
                <a:cs typeface="Calibri" panose="020F0502020204030204" pitchFamily="34" charset="0"/>
                <a:sym typeface="Gisha"/>
              </a:rPr>
              <a:t>מסמך</a:t>
            </a:r>
            <a:r>
              <a:rPr lang="en-US" sz="3600" b="1" dirty="0">
                <a:solidFill>
                  <a:srgbClr val="262626"/>
                </a:solidFill>
                <a:latin typeface="Calibri" panose="020F0502020204030204" pitchFamily="34" charset="0"/>
                <a:ea typeface="Gisha"/>
                <a:cs typeface="Calibri" panose="020F0502020204030204" pitchFamily="34" charset="0"/>
                <a:sym typeface="Gisha"/>
              </a:rPr>
              <a:t> </a:t>
            </a:r>
            <a:r>
              <a:rPr lang="en-US" sz="3600" b="1" dirty="0" err="1">
                <a:solidFill>
                  <a:srgbClr val="262626"/>
                </a:solidFill>
                <a:latin typeface="Calibri" panose="020F0502020204030204" pitchFamily="34" charset="0"/>
                <a:ea typeface="Gisha"/>
                <a:cs typeface="Calibri" panose="020F0502020204030204" pitchFamily="34" charset="0"/>
                <a:sym typeface="Gisha"/>
              </a:rPr>
              <a:t>אפיון</a:t>
            </a:r>
            <a:r>
              <a:rPr lang="en-US" sz="3600" b="1" dirty="0">
                <a:solidFill>
                  <a:srgbClr val="262626"/>
                </a:solidFill>
                <a:latin typeface="Calibri" panose="020F0502020204030204" pitchFamily="34" charset="0"/>
                <a:ea typeface="Gisha"/>
                <a:cs typeface="Calibri" panose="020F0502020204030204" pitchFamily="34" charset="0"/>
                <a:sym typeface="Gisha"/>
              </a:rPr>
              <a:t> SRS</a:t>
            </a:r>
            <a:r>
              <a:rPr lang="he-IL" sz="3600" b="1" dirty="0">
                <a:solidFill>
                  <a:srgbClr val="262626"/>
                </a:solidFill>
                <a:latin typeface="Calibri" panose="020F0502020204030204" pitchFamily="34" charset="0"/>
                <a:ea typeface="Gisha"/>
                <a:cs typeface="Calibri" panose="020F0502020204030204" pitchFamily="34" charset="0"/>
                <a:sym typeface="Gisha"/>
              </a:rPr>
              <a:t> – תכונות המערכת</a:t>
            </a:r>
            <a:endParaRPr sz="36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3" name="תיבת טקסט 12">
            <a:extLst>
              <a:ext uri="{FF2B5EF4-FFF2-40B4-BE49-F238E27FC236}">
                <a16:creationId xmlns:a16="http://schemas.microsoft.com/office/drawing/2014/main" id="{6510847C-EC5D-4C6C-A895-9E987DB31E3A}"/>
              </a:ext>
            </a:extLst>
          </p:cNvPr>
          <p:cNvSpPr txBox="1"/>
          <p:nvPr/>
        </p:nvSpPr>
        <p:spPr>
          <a:xfrm>
            <a:off x="-1088796" y="1533064"/>
            <a:ext cx="6193410" cy="325538"/>
          </a:xfrm>
          <a:prstGeom prst="rect">
            <a:avLst/>
          </a:prstGeom>
          <a:noFill/>
        </p:spPr>
        <p:txBody>
          <a:bodyPr wrap="square">
            <a:spAutoFit/>
          </a:bodyPr>
          <a:lstStyle/>
          <a:p>
            <a:pPr marL="0" lvl="0" indent="0" algn="r" rtl="1">
              <a:lnSpc>
                <a:spcPct val="115000"/>
              </a:lnSpc>
              <a:spcBef>
                <a:spcPts val="1000"/>
              </a:spcBef>
              <a:spcAft>
                <a:spcPts val="0"/>
              </a:spcAft>
              <a:buClr>
                <a:schemeClr val="dk1"/>
              </a:buClr>
              <a:buSzPts val="1100"/>
              <a:buFont typeface="Arial"/>
              <a:buNone/>
            </a:pPr>
            <a:endParaRPr lang="he-IL" sz="1400" dirty="0">
              <a:solidFill>
                <a:schemeClr val="dk1"/>
              </a:solidFill>
              <a:highlight>
                <a:srgbClr val="FFFFFF"/>
              </a:highlight>
              <a:latin typeface="Libre Franklin" panose="020B0604020202020204" charset="0"/>
              <a:cs typeface="Calibri" panose="020F0502020204030204" pitchFamily="34" charset="0"/>
            </a:endParaRPr>
          </a:p>
        </p:txBody>
      </p:sp>
      <p:pic>
        <p:nvPicPr>
          <p:cNvPr id="9" name="גרפיקה 8" descr="מחזור עם אנשים קו מיתאר">
            <a:extLst>
              <a:ext uri="{FF2B5EF4-FFF2-40B4-BE49-F238E27FC236}">
                <a16:creationId xmlns:a16="http://schemas.microsoft.com/office/drawing/2014/main" id="{C842D2BB-56CB-4F44-A1DC-D2BF06A770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267" y="572283"/>
            <a:ext cx="1540917" cy="15409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מלבן: פינות מעוגלות 1">
            <a:extLst>
              <a:ext uri="{FF2B5EF4-FFF2-40B4-BE49-F238E27FC236}">
                <a16:creationId xmlns:a16="http://schemas.microsoft.com/office/drawing/2014/main" id="{40DBC312-9E30-4233-A401-BFFACAF242E3}"/>
              </a:ext>
            </a:extLst>
          </p:cNvPr>
          <p:cNvSpPr/>
          <p:nvPr/>
        </p:nvSpPr>
        <p:spPr>
          <a:xfrm>
            <a:off x="2381348" y="1248600"/>
            <a:ext cx="7429303" cy="1131217"/>
          </a:xfrm>
          <a:prstGeom prst="roundRect">
            <a:avLst/>
          </a:prstGeom>
          <a:ln>
            <a:solidFill>
              <a:schemeClr val="bg1"/>
            </a:solidFill>
          </a:ln>
          <a:effectLst>
            <a:glow rad="63500">
              <a:schemeClr val="bg1">
                <a:lumMod val="50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spcBef>
                <a:spcPts val="1000"/>
              </a:spcBef>
              <a:spcAft>
                <a:spcPts val="0"/>
              </a:spcAft>
              <a:buNone/>
            </a:pP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התאמה לאופי המערכת (מערכת ניידת, מערכת בטיחותית, מערכת קריטית\צבאית)</a:t>
            </a:r>
          </a:p>
          <a:p>
            <a:pPr marL="0" lvl="0" indent="0" algn="r" rtl="1">
              <a:spcBef>
                <a:spcPts val="1000"/>
              </a:spcBef>
              <a:spcAft>
                <a:spcPts val="0"/>
              </a:spcAft>
              <a:buNone/>
            </a:pP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התראה על כשלים ברכיבי המערכת לפני היווצרותם.</a:t>
            </a:r>
          </a:p>
        </p:txBody>
      </p:sp>
      <p:sp>
        <p:nvSpPr>
          <p:cNvPr id="4" name="מלבן: פינות מעוגלות 3">
            <a:extLst>
              <a:ext uri="{FF2B5EF4-FFF2-40B4-BE49-F238E27FC236}">
                <a16:creationId xmlns:a16="http://schemas.microsoft.com/office/drawing/2014/main" id="{C4823AEB-7105-49E2-B307-A740A23CCB2B}"/>
              </a:ext>
            </a:extLst>
          </p:cNvPr>
          <p:cNvSpPr/>
          <p:nvPr/>
        </p:nvSpPr>
        <p:spPr>
          <a:xfrm>
            <a:off x="2381348" y="4926208"/>
            <a:ext cx="7429303" cy="1131217"/>
          </a:xfrm>
          <a:prstGeom prst="roundRect">
            <a:avLst/>
          </a:prstGeom>
          <a:solidFill>
            <a:srgbClr val="F3F074"/>
          </a:solidFill>
          <a:ln>
            <a:solidFill>
              <a:schemeClr val="bg1"/>
            </a:solidFill>
          </a:ln>
          <a:effectLst>
            <a:glow rad="63500">
              <a:schemeClr val="bg1">
                <a:lumMod val="50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spcBef>
                <a:spcPts val="1000"/>
              </a:spcBef>
              <a:spcAft>
                <a:spcPts val="0"/>
              </a:spcAft>
              <a:buNone/>
            </a:pP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אנשי אחזקה לטיפול במניעת התקלות</a:t>
            </a:r>
          </a:p>
          <a:p>
            <a:pPr marL="0" lvl="0" indent="0" algn="r" rtl="1">
              <a:spcBef>
                <a:spcPts val="1000"/>
              </a:spcBef>
              <a:spcAft>
                <a:spcPts val="0"/>
              </a:spcAft>
              <a:buNone/>
            </a:pP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איסוף</a:t>
            </a:r>
            <a:r>
              <a:rPr lang="en-US"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DATA </a:t>
            </a: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 לאורך זמן</a:t>
            </a:r>
          </a:p>
        </p:txBody>
      </p:sp>
      <p:sp>
        <p:nvSpPr>
          <p:cNvPr id="5" name="מלבן: פינות מעוגלות 4">
            <a:extLst>
              <a:ext uri="{FF2B5EF4-FFF2-40B4-BE49-F238E27FC236}">
                <a16:creationId xmlns:a16="http://schemas.microsoft.com/office/drawing/2014/main" id="{E7FC8A4D-5A60-4C9D-B9BF-779849890E8B}"/>
              </a:ext>
            </a:extLst>
          </p:cNvPr>
          <p:cNvSpPr/>
          <p:nvPr/>
        </p:nvSpPr>
        <p:spPr>
          <a:xfrm>
            <a:off x="2381348" y="3087404"/>
            <a:ext cx="7429303" cy="1131217"/>
          </a:xfrm>
          <a:prstGeom prst="roundRect">
            <a:avLst/>
          </a:prstGeom>
          <a:solidFill>
            <a:srgbClr val="DF89C6"/>
          </a:solidFill>
          <a:ln>
            <a:solidFill>
              <a:schemeClr val="bg1"/>
            </a:solidFill>
          </a:ln>
          <a:effectLst>
            <a:glow rad="63500">
              <a:schemeClr val="bg1">
                <a:lumMod val="50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lvl="0" indent="0" algn="r" rtl="1">
              <a:spcBef>
                <a:spcPts val="1000"/>
              </a:spcBef>
              <a:spcAft>
                <a:spcPts val="0"/>
              </a:spcAft>
              <a:buNone/>
            </a:pPr>
            <a:r>
              <a:rPr lang="he-IL" sz="1800" b="1" dirty="0">
                <a:solidFill>
                  <a:schemeClr val="tx1"/>
                </a:solidFill>
                <a:effectLst>
                  <a:outerShdw blurRad="50800" dist="38100" dir="2700000" algn="tl" rotWithShape="0">
                    <a:prstClr val="black">
                      <a:alpha val="40000"/>
                    </a:prstClr>
                  </a:outerShdw>
                </a:effectLst>
                <a:latin typeface="Calibri" panose="020F0502020204030204" pitchFamily="34" charset="0"/>
                <a:ea typeface="Arial"/>
                <a:cs typeface="Calibri" panose="020F0502020204030204" pitchFamily="34" charset="0"/>
                <a:sym typeface="Arial"/>
              </a:rPr>
              <a:t>כלל הנתונים צריכים להיות מוזרמים באופן אוטומטי ומיידי למסדי הנתונים על מנת שיילקחו בחשבון באלגוריתמים.</a:t>
            </a:r>
          </a:p>
        </p:txBody>
      </p:sp>
      <p:sp>
        <p:nvSpPr>
          <p:cNvPr id="7" name="תיבת טקסט 6">
            <a:extLst>
              <a:ext uri="{FF2B5EF4-FFF2-40B4-BE49-F238E27FC236}">
                <a16:creationId xmlns:a16="http://schemas.microsoft.com/office/drawing/2014/main" id="{F826F73C-426B-4FDA-82F3-25052DAEBE95}"/>
              </a:ext>
            </a:extLst>
          </p:cNvPr>
          <p:cNvSpPr txBox="1"/>
          <p:nvPr/>
        </p:nvSpPr>
        <p:spPr>
          <a:xfrm>
            <a:off x="5960138" y="602996"/>
            <a:ext cx="4827727" cy="758669"/>
          </a:xfrm>
          <a:prstGeom prst="rect">
            <a:avLst/>
          </a:prstGeom>
          <a:noFill/>
        </p:spPr>
        <p:txBody>
          <a:bodyPr wrap="square">
            <a:spAutoFit/>
          </a:bodyPr>
          <a:lstStyle/>
          <a:p>
            <a:pPr lvl="0" algn="r" rtl="1">
              <a:lnSpc>
                <a:spcPct val="115000"/>
              </a:lnSpc>
              <a:spcBef>
                <a:spcPts val="1000"/>
              </a:spcBef>
              <a:buClr>
                <a:schemeClr val="dk1"/>
              </a:buClr>
              <a:buSzPts val="1100"/>
            </a:pPr>
            <a:r>
              <a:rPr lang="he-IL" sz="40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3.7.1.1 </a:t>
            </a:r>
            <a:r>
              <a:rPr lang="he-IL" sz="4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דרישות ביצועים</a:t>
            </a:r>
            <a:endParaRPr lang="he-IL" sz="3600"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endParaRPr>
          </a:p>
        </p:txBody>
      </p:sp>
      <p:sp>
        <p:nvSpPr>
          <p:cNvPr id="9" name="תיבת טקסט 8">
            <a:extLst>
              <a:ext uri="{FF2B5EF4-FFF2-40B4-BE49-F238E27FC236}">
                <a16:creationId xmlns:a16="http://schemas.microsoft.com/office/drawing/2014/main" id="{241D1600-3E0C-4631-95EB-D0772DEC4D9F}"/>
              </a:ext>
            </a:extLst>
          </p:cNvPr>
          <p:cNvSpPr txBox="1"/>
          <p:nvPr/>
        </p:nvSpPr>
        <p:spPr>
          <a:xfrm>
            <a:off x="6042383" y="2379817"/>
            <a:ext cx="4745482" cy="758669"/>
          </a:xfrm>
          <a:prstGeom prst="rect">
            <a:avLst/>
          </a:prstGeom>
          <a:noFill/>
        </p:spPr>
        <p:txBody>
          <a:bodyPr wrap="square">
            <a:spAutoFit/>
          </a:bodyPr>
          <a:lstStyle/>
          <a:p>
            <a:pPr lvl="0" algn="r" rtl="1">
              <a:lnSpc>
                <a:spcPct val="115000"/>
              </a:lnSpc>
              <a:spcBef>
                <a:spcPts val="1000"/>
              </a:spcBef>
              <a:buClr>
                <a:schemeClr val="dk1"/>
              </a:buClr>
              <a:buSzPts val="1100"/>
            </a:pPr>
            <a:r>
              <a:rPr lang="he-IL" sz="40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3.7.1.2 </a:t>
            </a:r>
            <a:r>
              <a:rPr lang="he-IL" sz="4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דרישות אילוצים</a:t>
            </a:r>
          </a:p>
        </p:txBody>
      </p:sp>
      <p:sp>
        <p:nvSpPr>
          <p:cNvPr id="11" name="תיבת טקסט 10">
            <a:extLst>
              <a:ext uri="{FF2B5EF4-FFF2-40B4-BE49-F238E27FC236}">
                <a16:creationId xmlns:a16="http://schemas.microsoft.com/office/drawing/2014/main" id="{36CC38F4-F071-47EC-A766-4E93E0C6B7B9}"/>
              </a:ext>
            </a:extLst>
          </p:cNvPr>
          <p:cNvSpPr txBox="1"/>
          <p:nvPr/>
        </p:nvSpPr>
        <p:spPr>
          <a:xfrm>
            <a:off x="6001260" y="4218621"/>
            <a:ext cx="4827727" cy="758669"/>
          </a:xfrm>
          <a:prstGeom prst="rect">
            <a:avLst/>
          </a:prstGeom>
          <a:noFill/>
        </p:spPr>
        <p:txBody>
          <a:bodyPr wrap="square">
            <a:spAutoFit/>
          </a:bodyPr>
          <a:lstStyle/>
          <a:p>
            <a:pPr lvl="0" algn="r" rtl="1">
              <a:lnSpc>
                <a:spcPct val="115000"/>
              </a:lnSpc>
              <a:spcBef>
                <a:spcPts val="1000"/>
              </a:spcBef>
            </a:pPr>
            <a:r>
              <a:rPr lang="he-IL" sz="4000" b="1" dirty="0">
                <a:solidFill>
                  <a:schemeClr val="dk1"/>
                </a:solidFill>
                <a:effectLst>
                  <a:outerShdw blurRad="38100" dist="38100" dir="2700000" algn="tl">
                    <a:srgbClr val="000000">
                      <a:alpha val="43137"/>
                    </a:srgbClr>
                  </a:outerShdw>
                </a:effectLst>
                <a:latin typeface="Libre Franklin" panose="020B0604020202020204" charset="0"/>
                <a:cs typeface="Calibri" panose="020F0502020204030204" pitchFamily="34" charset="0"/>
              </a:rPr>
              <a:t>3.7.1.3  </a:t>
            </a:r>
            <a:r>
              <a:rPr lang="he-IL" sz="4000" b="1" dirty="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דרישות נוספות</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aa093bdba9_2_31"/>
          <p:cNvSpPr txBox="1">
            <a:spLocks noGrp="1"/>
          </p:cNvSpPr>
          <p:nvPr>
            <p:ph type="title"/>
          </p:nvPr>
        </p:nvSpPr>
        <p:spPr>
          <a:xfrm flipH="1">
            <a:off x="714208" y="123256"/>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a:solidFill>
                  <a:srgbClr val="262626"/>
                </a:solidFill>
                <a:latin typeface="Gisha"/>
                <a:ea typeface="Gisha"/>
                <a:cs typeface="Gisha"/>
                <a:sym typeface="Gisha"/>
              </a:rPr>
              <a:t>השוואה בין הטכניקות			(1/2)</a:t>
            </a:r>
            <a:endParaRPr b="1"/>
          </a:p>
        </p:txBody>
      </p:sp>
      <p:pic>
        <p:nvPicPr>
          <p:cNvPr id="431" name="Google Shape;431;gaa093bdba9_2_31"/>
          <p:cNvPicPr preferRelativeResize="0"/>
          <p:nvPr/>
        </p:nvPicPr>
        <p:blipFill>
          <a:blip r:embed="rId3">
            <a:alphaModFix/>
          </a:blip>
          <a:stretch>
            <a:fillRect/>
          </a:stretch>
        </p:blipFill>
        <p:spPr>
          <a:xfrm>
            <a:off x="152400" y="2043156"/>
            <a:ext cx="2247900" cy="895350"/>
          </a:xfrm>
          <a:prstGeom prst="rect">
            <a:avLst/>
          </a:prstGeom>
          <a:noFill/>
          <a:ln>
            <a:noFill/>
          </a:ln>
        </p:spPr>
      </p:pic>
      <p:pic>
        <p:nvPicPr>
          <p:cNvPr id="432" name="Google Shape;432;gaa093bdba9_2_31"/>
          <p:cNvPicPr preferRelativeResize="0"/>
          <p:nvPr/>
        </p:nvPicPr>
        <p:blipFill>
          <a:blip r:embed="rId3">
            <a:alphaModFix/>
          </a:blip>
          <a:stretch>
            <a:fillRect/>
          </a:stretch>
        </p:blipFill>
        <p:spPr>
          <a:xfrm>
            <a:off x="2552700" y="2043156"/>
            <a:ext cx="2247900" cy="895350"/>
          </a:xfrm>
          <a:prstGeom prst="rect">
            <a:avLst/>
          </a:prstGeom>
          <a:noFill/>
          <a:ln>
            <a:noFill/>
          </a:ln>
        </p:spPr>
      </p:pic>
      <p:graphicFrame>
        <p:nvGraphicFramePr>
          <p:cNvPr id="433" name="Google Shape;433;gaa093bdba9_2_31"/>
          <p:cNvGraphicFramePr/>
          <p:nvPr>
            <p:extLst>
              <p:ext uri="{D42A27DB-BD31-4B8C-83A1-F6EECF244321}">
                <p14:modId xmlns:p14="http://schemas.microsoft.com/office/powerpoint/2010/main" val="3067181885"/>
              </p:ext>
            </p:extLst>
          </p:nvPr>
        </p:nvGraphicFramePr>
        <p:xfrm>
          <a:off x="231875" y="1362500"/>
          <a:ext cx="11765375" cy="5551135"/>
        </p:xfrm>
        <a:graphic>
          <a:graphicData uri="http://schemas.openxmlformats.org/drawingml/2006/table">
            <a:tbl>
              <a:tblPr>
                <a:noFill/>
                <a:tableStyleId>{E882BD37-C89F-4012-B1F9-7271D3D02523}</a:tableStyleId>
              </a:tblPr>
              <a:tblGrid>
                <a:gridCol w="1960900">
                  <a:extLst>
                    <a:ext uri="{9D8B030D-6E8A-4147-A177-3AD203B41FA5}">
                      <a16:colId xmlns:a16="http://schemas.microsoft.com/office/drawing/2014/main" val="20000"/>
                    </a:ext>
                  </a:extLst>
                </a:gridCol>
                <a:gridCol w="1569575">
                  <a:extLst>
                    <a:ext uri="{9D8B030D-6E8A-4147-A177-3AD203B41FA5}">
                      <a16:colId xmlns:a16="http://schemas.microsoft.com/office/drawing/2014/main" val="20001"/>
                    </a:ext>
                  </a:extLst>
                </a:gridCol>
                <a:gridCol w="1980500">
                  <a:extLst>
                    <a:ext uri="{9D8B030D-6E8A-4147-A177-3AD203B41FA5}">
                      <a16:colId xmlns:a16="http://schemas.microsoft.com/office/drawing/2014/main" val="20002"/>
                    </a:ext>
                  </a:extLst>
                </a:gridCol>
                <a:gridCol w="2225025">
                  <a:extLst>
                    <a:ext uri="{9D8B030D-6E8A-4147-A177-3AD203B41FA5}">
                      <a16:colId xmlns:a16="http://schemas.microsoft.com/office/drawing/2014/main" val="20003"/>
                    </a:ext>
                  </a:extLst>
                </a:gridCol>
                <a:gridCol w="2524450">
                  <a:extLst>
                    <a:ext uri="{9D8B030D-6E8A-4147-A177-3AD203B41FA5}">
                      <a16:colId xmlns:a16="http://schemas.microsoft.com/office/drawing/2014/main" val="20004"/>
                    </a:ext>
                  </a:extLst>
                </a:gridCol>
                <a:gridCol w="1504925">
                  <a:extLst>
                    <a:ext uri="{9D8B030D-6E8A-4147-A177-3AD203B41FA5}">
                      <a16:colId xmlns:a16="http://schemas.microsoft.com/office/drawing/2014/main" val="20005"/>
                    </a:ext>
                  </a:extLst>
                </a:gridCol>
              </a:tblGrid>
              <a:tr h="1313863">
                <a:tc>
                  <a:txBody>
                    <a:bodyPr/>
                    <a:lstStyle/>
                    <a:p>
                      <a:pPr marL="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אחזקה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חזויה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במאגרי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בטיחות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קריטיים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ע”י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למידת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מכונה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על</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בסיס</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מסדי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נתונים</a:t>
                      </a:r>
                      <a:endParaRPr sz="800" b="1" dirty="0"/>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a:solidFill>
                            <a:schemeClr val="dk1"/>
                          </a:solidFill>
                          <a:latin typeface="Tahoma"/>
                          <a:ea typeface="Tahoma"/>
                          <a:cs typeface="Tahoma"/>
                          <a:sym typeface="Tahoma"/>
                        </a:rPr>
                        <a:t>למידת מכונה באמצעות עץ החלטות לחיזוי הדיוק של הפעלת מכונות ייצור</a:t>
                      </a:r>
                      <a:endParaRPr sz="12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a:solidFill>
                            <a:schemeClr val="dk1"/>
                          </a:solidFill>
                          <a:latin typeface="Tahoma"/>
                          <a:ea typeface="Tahoma"/>
                          <a:cs typeface="Tahoma"/>
                          <a:sym typeface="Tahoma"/>
                        </a:rPr>
                        <a:t>פיתוח מודלים מבוססי למידת מכונה  (ML)  אשר ינבאו את תחזוקת מערכת הרכבות</a:t>
                      </a:r>
                      <a:endParaRPr sz="12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2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ניתוח</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מנגנוני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כשלים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פיזיים</a:t>
                      </a:r>
                      <a:endParaRPr sz="12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spcBef>
                          <a:spcPts val="0"/>
                        </a:spcBef>
                        <a:spcAft>
                          <a:spcPts val="0"/>
                        </a:spcAft>
                        <a:buNone/>
                      </a:pPr>
                      <a:r>
                        <a:rPr lang="en-US" sz="1600" b="1" dirty="0" err="1">
                          <a:latin typeface="Tahoma"/>
                          <a:ea typeface="Tahoma"/>
                          <a:cs typeface="Tahoma"/>
                          <a:sym typeface="Tahoma"/>
                        </a:rPr>
                        <a:t>טכניקות</a:t>
                      </a:r>
                      <a:endParaRPr sz="1600" b="1" dirty="0">
                        <a:latin typeface="Tahoma"/>
                        <a:ea typeface="Tahoma"/>
                        <a:cs typeface="Tahoma"/>
                        <a:sym typeface="Tahoma"/>
                      </a:endParaRPr>
                    </a:p>
                    <a:p>
                      <a:pPr marL="0" lvl="0" indent="0" algn="r" rtl="1">
                        <a:spcBef>
                          <a:spcPts val="0"/>
                        </a:spcBef>
                        <a:spcAft>
                          <a:spcPts val="0"/>
                        </a:spcAft>
                        <a:buNone/>
                      </a:pPr>
                      <a:endParaRPr b="1" dirty="0">
                        <a:latin typeface="Tahoma"/>
                        <a:ea typeface="Tahoma"/>
                        <a:cs typeface="Tahoma"/>
                        <a:sym typeface="Tahoma"/>
                      </a:endParaRPr>
                    </a:p>
                    <a:p>
                      <a:pPr marL="0" lvl="0" indent="0" algn="r" rtl="1">
                        <a:spcBef>
                          <a:spcPts val="0"/>
                        </a:spcBef>
                        <a:spcAft>
                          <a:spcPts val="0"/>
                        </a:spcAft>
                        <a:buNone/>
                      </a:pPr>
                      <a:r>
                        <a:rPr lang="en-US" sz="1600" b="1" dirty="0">
                          <a:latin typeface="Tahoma"/>
                          <a:ea typeface="Tahoma"/>
                          <a:cs typeface="Tahoma"/>
                          <a:sym typeface="Tahoma"/>
                        </a:rPr>
                        <a:t>            </a:t>
                      </a:r>
                      <a:endParaRPr sz="1600" b="1" dirty="0">
                        <a:latin typeface="Tahoma"/>
                        <a:ea typeface="Tahoma"/>
                        <a:cs typeface="Tahoma"/>
                        <a:sym typeface="Tahoma"/>
                      </a:endParaRPr>
                    </a:p>
                    <a:p>
                      <a:pPr marL="0" lvl="0" indent="0" algn="r" rtl="1">
                        <a:spcBef>
                          <a:spcPts val="0"/>
                        </a:spcBef>
                        <a:spcAft>
                          <a:spcPts val="0"/>
                        </a:spcAft>
                        <a:buNone/>
                      </a:pPr>
                      <a:r>
                        <a:rPr lang="en-US" sz="1600" b="1" dirty="0">
                          <a:latin typeface="Tahoma"/>
                          <a:ea typeface="Tahoma"/>
                          <a:cs typeface="Tahoma"/>
                          <a:sym typeface="Tahoma"/>
                        </a:rPr>
                        <a:t>     </a:t>
                      </a:r>
                      <a:r>
                        <a:rPr lang="en-US" sz="1600" b="1" dirty="0" err="1">
                          <a:latin typeface="Tahoma"/>
                          <a:ea typeface="Tahoma"/>
                          <a:cs typeface="Tahoma"/>
                          <a:sym typeface="Tahoma"/>
                        </a:rPr>
                        <a:t>קריטריונים</a:t>
                      </a:r>
                      <a:endParaRPr sz="1600" b="1" dirty="0">
                        <a:latin typeface="Tahoma"/>
                        <a:ea typeface="Tahoma"/>
                        <a:cs typeface="Tahoma"/>
                        <a:sym typeface="Tahoma"/>
                      </a:endParaRPr>
                    </a:p>
                  </a:txBody>
                  <a:tcPr marL="91425" marR="91425" marT="91425" marB="91425">
                    <a:solidFill>
                      <a:srgbClr val="9FC5E8"/>
                    </a:solidFill>
                  </a:tcPr>
                </a:tc>
                <a:extLst>
                  <a:ext uri="{0D108BD9-81ED-4DB2-BD59-A6C34878D82A}">
                    <a16:rowId xmlns:a16="http://schemas.microsoft.com/office/drawing/2014/main" val="10000"/>
                  </a:ext>
                </a:extLst>
              </a:tr>
              <a:tr h="1459851">
                <a:tc>
                  <a:txBody>
                    <a:bodyPr/>
                    <a:lstStyle/>
                    <a:p>
                      <a:pPr marL="0" marR="0" lvl="0" indent="0" algn="r" rtl="1">
                        <a:lnSpc>
                          <a:spcPct val="100000"/>
                        </a:lnSpc>
                        <a:spcBef>
                          <a:spcPts val="0"/>
                        </a:spcBef>
                        <a:spcAft>
                          <a:spcPts val="0"/>
                        </a:spcAft>
                        <a:buNone/>
                      </a:pPr>
                      <a:r>
                        <a:rPr lang="en-US" sz="1100">
                          <a:solidFill>
                            <a:schemeClr val="dk1"/>
                          </a:solidFill>
                          <a:latin typeface="Tahoma"/>
                          <a:ea typeface="Tahoma"/>
                          <a:cs typeface="Tahoma"/>
                          <a:sym typeface="Tahoma"/>
                        </a:rPr>
                        <a:t>איסוף של נתונים רבים ותחזיות רבות שמשתנות בין ימים, חודשים, שנים, עונות ומזג אוויר כל אלו פרמטרים משתנים על מנת לקבל החלטה  הרבה הצלבות נתונים (3)</a:t>
                      </a:r>
                      <a:endParaRPr sz="1100">
                        <a:solidFill>
                          <a:schemeClr val="dk1"/>
                        </a:solidFill>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solidFill>
                            <a:schemeClr val="dk1"/>
                          </a:solidFill>
                          <a:latin typeface="Tahoma"/>
                          <a:ea typeface="Tahoma"/>
                          <a:cs typeface="Tahoma"/>
                          <a:sym typeface="Tahoma"/>
                        </a:rPr>
                        <a:t>נדרש לאסוף נתונים לאורך זמן, עלול להיות אי דיוק בהתחלה. (2)</a:t>
                      </a:r>
                      <a:endParaRPr sz="1100">
                        <a:solidFill>
                          <a:schemeClr val="dk1"/>
                        </a:solidFill>
                        <a:latin typeface="Tahoma"/>
                        <a:ea typeface="Tahoma"/>
                        <a:cs typeface="Tahoma"/>
                        <a:sym typeface="Tahoma"/>
                      </a:endParaRPr>
                    </a:p>
                  </a:txBody>
                  <a:tcPr marL="91425" marR="91425" marT="91425" marB="91425"/>
                </a:tc>
                <a:tc>
                  <a:txBody>
                    <a:bodyPr/>
                    <a:lstStyle/>
                    <a:p>
                      <a:pPr marL="0" lvl="0" indent="0" algn="r" rtl="0">
                        <a:spcBef>
                          <a:spcPts val="0"/>
                        </a:spcBef>
                        <a:spcAft>
                          <a:spcPts val="0"/>
                        </a:spcAft>
                        <a:buNone/>
                      </a:pPr>
                      <a:r>
                        <a:rPr lang="en-US" sz="1200"/>
                        <a:t>המודלים מתבססים גם על נתונים היסטוריים של תחזוקת מערכת מסוימת לכן במערכות חדשות לא יהיה ניתן להשתמש במודלים המתוארים במאמר</a:t>
                      </a:r>
                      <a:endParaRPr sz="1200"/>
                    </a:p>
                    <a:p>
                      <a:pPr marL="0" lvl="0" indent="0" algn="r" rtl="1">
                        <a:spcBef>
                          <a:spcPts val="0"/>
                        </a:spcBef>
                        <a:spcAft>
                          <a:spcPts val="0"/>
                        </a:spcAft>
                        <a:buClr>
                          <a:schemeClr val="dk1"/>
                        </a:buClr>
                        <a:buSzPts val="1100"/>
                        <a:buFont typeface="Arial"/>
                        <a:buNone/>
                      </a:pPr>
                      <a:r>
                        <a:rPr lang="en-US" sz="1100">
                          <a:solidFill>
                            <a:schemeClr val="dk1"/>
                          </a:solidFill>
                          <a:latin typeface="Tahoma"/>
                          <a:ea typeface="Tahoma"/>
                          <a:cs typeface="Tahoma"/>
                          <a:sym typeface="Tahoma"/>
                        </a:rPr>
                        <a:t>(3)</a:t>
                      </a:r>
                      <a:endParaRPr sz="1200"/>
                    </a:p>
                  </a:txBody>
                  <a:tcPr marL="91425" marR="91425" marT="91425" marB="91425"/>
                </a:tc>
                <a:tc>
                  <a:txBody>
                    <a:bodyPr/>
                    <a:lstStyle/>
                    <a:p>
                      <a:pPr marL="0" lvl="0" indent="0" algn="r" rtl="1">
                        <a:spcBef>
                          <a:spcPts val="0"/>
                        </a:spcBef>
                        <a:spcAft>
                          <a:spcPts val="0"/>
                        </a:spcAft>
                        <a:buClr>
                          <a:schemeClr val="dk1"/>
                        </a:buClr>
                        <a:buSzPts val="1100"/>
                        <a:buFont typeface="Arial"/>
                        <a:buNone/>
                      </a:pPr>
                      <a:r>
                        <a:rPr lang="en-US" sz="1100" dirty="0" err="1">
                          <a:solidFill>
                            <a:schemeClr val="dk1"/>
                          </a:solidFill>
                          <a:latin typeface="Tahoma"/>
                          <a:ea typeface="Tahoma"/>
                          <a:cs typeface="Tahoma"/>
                          <a:sym typeface="Tahoma"/>
                        </a:rPr>
                        <a:t>תמיד</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עלולות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להיות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התראות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שווא</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כלומר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שהמכונה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תקינה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והרכיבים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לא</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התיישנו</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אלא</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באג</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במערכת</a:t>
                      </a:r>
                      <a:r>
                        <a:rPr lang="en-US" sz="1100" dirty="0">
                          <a:solidFill>
                            <a:schemeClr val="dk1"/>
                          </a:solidFill>
                          <a:latin typeface="Tahoma"/>
                          <a:ea typeface="Tahoma"/>
                          <a:cs typeface="Tahoma"/>
                          <a:sym typeface="Tahoma"/>
                        </a:rPr>
                        <a:t> (2)</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Clr>
                          <a:schemeClr val="dk1"/>
                        </a:buClr>
                        <a:buSzPts val="1100"/>
                        <a:buFont typeface="Arial"/>
                        <a:buNone/>
                      </a:pPr>
                      <a:r>
                        <a:rPr lang="en-US" sz="1100" dirty="0" err="1">
                          <a:solidFill>
                            <a:schemeClr val="dk1"/>
                          </a:solidFill>
                          <a:latin typeface="Tahoma"/>
                          <a:ea typeface="Tahoma"/>
                          <a:cs typeface="Tahoma"/>
                          <a:sym typeface="Tahoma"/>
                        </a:rPr>
                        <a:t>הכרת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מנגנונים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פיזיים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המערכת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עומסים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לחצים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טמפרטורות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וכו</a:t>
                      </a:r>
                      <a:r>
                        <a:rPr lang="en-US" sz="1100" dirty="0">
                          <a:solidFill>
                            <a:schemeClr val="dk1"/>
                          </a:solidFill>
                          <a:latin typeface="Tahoma"/>
                          <a:ea typeface="Tahoma"/>
                          <a:cs typeface="Tahoma"/>
                          <a:sym typeface="Tahoma"/>
                        </a:rPr>
                        <a:t> ( </a:t>
                      </a:r>
                      <a:r>
                        <a:rPr lang="en-US" sz="1100" dirty="0" err="1">
                          <a:solidFill>
                            <a:schemeClr val="dk1"/>
                          </a:solidFill>
                          <a:latin typeface="Tahoma"/>
                          <a:ea typeface="Tahoma"/>
                          <a:cs typeface="Tahoma"/>
                          <a:sym typeface="Tahoma"/>
                        </a:rPr>
                        <a:t>מחייבים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היכרות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המפרטים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הטכניים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עבור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כל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רכיב</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במערכת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בהיעדר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מידע</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שכזה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יש</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צורך</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בתהליך</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של</a:t>
                      </a:r>
                      <a:r>
                        <a:rPr lang="en-US" sz="1100" dirty="0">
                          <a:solidFill>
                            <a:schemeClr val="dk1"/>
                          </a:solidFill>
                          <a:latin typeface="Tahoma"/>
                          <a:ea typeface="Tahoma"/>
                          <a:cs typeface="Tahoma"/>
                          <a:sym typeface="Tahoma"/>
                        </a:rPr>
                        <a:t> Reverse Engineering (</a:t>
                      </a:r>
                      <a:r>
                        <a:rPr lang="en-US" sz="1100" dirty="0" err="1">
                          <a:solidFill>
                            <a:schemeClr val="dk1"/>
                          </a:solidFill>
                          <a:latin typeface="Tahoma"/>
                          <a:ea typeface="Tahoma"/>
                          <a:cs typeface="Tahoma"/>
                          <a:sym typeface="Tahoma"/>
                        </a:rPr>
                        <a:t>הנדסה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לאחור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וזה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עלול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להיות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מורכב</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מאוד</a:t>
                      </a:r>
                      <a:r>
                        <a:rPr lang="en-US" sz="1100" dirty="0">
                          <a:solidFill>
                            <a:schemeClr val="dk1"/>
                          </a:solidFill>
                          <a:latin typeface="Tahoma"/>
                          <a:ea typeface="Tahoma"/>
                          <a:cs typeface="Tahoma"/>
                          <a:sym typeface="Tahoma"/>
                        </a:rPr>
                        <a:t>. (2)</a:t>
                      </a:r>
                      <a:endParaRPr sz="1100" dirty="0">
                        <a:solidFill>
                          <a:schemeClr val="dk1"/>
                        </a:solidFill>
                        <a:latin typeface="Tahoma"/>
                        <a:ea typeface="Tahoma"/>
                        <a:cs typeface="Tahoma"/>
                        <a:sym typeface="Tahoma"/>
                      </a:endParaRPr>
                    </a:p>
                  </a:txBody>
                  <a:tcPr marL="91425" marR="91425" marT="91425" marB="91425"/>
                </a:tc>
                <a:tc>
                  <a:txBody>
                    <a:bodyPr/>
                    <a:lstStyle/>
                    <a:p>
                      <a:pPr marL="0" marR="0" lvl="0" indent="0" algn="ctr" rtl="1">
                        <a:lnSpc>
                          <a:spcPct val="110000"/>
                        </a:lnSpc>
                        <a:spcBef>
                          <a:spcPts val="960"/>
                        </a:spcBef>
                        <a:spcAft>
                          <a:spcPts val="0"/>
                        </a:spcAft>
                        <a:buNone/>
                      </a:pPr>
                      <a:r>
                        <a:rPr lang="en-US" sz="1600" b="1">
                          <a:solidFill>
                            <a:schemeClr val="dk1"/>
                          </a:solidFill>
                          <a:latin typeface="Tahoma"/>
                          <a:ea typeface="Tahoma"/>
                          <a:cs typeface="Tahoma"/>
                          <a:sym typeface="Tahoma"/>
                        </a:rPr>
                        <a:t>קושי ביישום הטכניקה</a:t>
                      </a:r>
                      <a:endParaRPr sz="16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r h="1299265">
                <a:tc>
                  <a:txBody>
                    <a:bodyPr/>
                    <a:lstStyle/>
                    <a:p>
                      <a:pPr marL="0" lvl="0" indent="0" algn="r" rtl="1">
                        <a:spcBef>
                          <a:spcPts val="0"/>
                        </a:spcBef>
                        <a:spcAft>
                          <a:spcPts val="0"/>
                        </a:spcAft>
                        <a:buNone/>
                      </a:pPr>
                      <a:r>
                        <a:rPr lang="en-US" sz="1100">
                          <a:solidFill>
                            <a:schemeClr val="dk1"/>
                          </a:solidFill>
                          <a:latin typeface="Tahoma"/>
                          <a:ea typeface="Tahoma"/>
                          <a:cs typeface="Tahoma"/>
                          <a:sym typeface="Tahoma"/>
                        </a:rPr>
                        <a:t>עלות נמוכה של מאגרי נתונים אך העלות הגבוה היא של  תכנון נכון של הדרך בה הם נשמרים ותכנון שליפת הנתונים להפקת דו"חות בעלי משמעות (4)</a:t>
                      </a:r>
                      <a:endParaRPr sz="1100">
                        <a:solidFill>
                          <a:schemeClr val="dk1"/>
                        </a:solidFill>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Clr>
                          <a:schemeClr val="dk1"/>
                        </a:buClr>
                        <a:buSzPts val="1100"/>
                        <a:buFont typeface="Arial"/>
                        <a:buNone/>
                      </a:pPr>
                      <a:r>
                        <a:rPr lang="en-US" sz="1100">
                          <a:solidFill>
                            <a:schemeClr val="dk1"/>
                          </a:solidFill>
                          <a:latin typeface="Tahoma"/>
                          <a:ea typeface="Tahoma"/>
                          <a:cs typeface="Tahoma"/>
                          <a:sym typeface="Tahoma"/>
                        </a:rPr>
                        <a:t>עלות נמוכה של מאגרי נתונים, אך המטעין עלול להקפיץ את המחיר (2)</a:t>
                      </a:r>
                      <a:endParaRPr sz="1100">
                        <a:solidFill>
                          <a:schemeClr val="dk1"/>
                        </a:solidFill>
                        <a:latin typeface="Tahoma"/>
                        <a:ea typeface="Tahoma"/>
                        <a:cs typeface="Tahoma"/>
                        <a:sym typeface="Tahoma"/>
                      </a:endParaRPr>
                    </a:p>
                  </a:txBody>
                  <a:tcPr marL="91425" marR="91425" marT="91425" marB="91425"/>
                </a:tc>
                <a:tc>
                  <a:txBody>
                    <a:bodyPr/>
                    <a:lstStyle/>
                    <a:p>
                      <a:pPr marL="0" lvl="0" indent="0" algn="r" rtl="0">
                        <a:spcBef>
                          <a:spcPts val="0"/>
                        </a:spcBef>
                        <a:spcAft>
                          <a:spcPts val="0"/>
                        </a:spcAft>
                        <a:buNone/>
                      </a:pPr>
                      <a:r>
                        <a:rPr lang="en-US" sz="1100" dirty="0" err="1">
                          <a:solidFill>
                            <a:schemeClr val="dk1"/>
                          </a:solidFill>
                          <a:latin typeface="Tahoma"/>
                          <a:ea typeface="Tahoma"/>
                          <a:cs typeface="Tahoma"/>
                          <a:sym typeface="Tahoma"/>
                        </a:rPr>
                        <a:t>עלות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מינימלית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השימוש</a:t>
                      </a:r>
                      <a:r>
                        <a:rPr lang="en-US" sz="1100" dirty="0">
                          <a:solidFill>
                            <a:schemeClr val="dk1"/>
                          </a:solidFill>
                          <a:latin typeface="Tahoma"/>
                          <a:ea typeface="Tahoma"/>
                          <a:cs typeface="Tahoma"/>
                          <a:sym typeface="Tahoma"/>
                        </a:rPr>
                        <a:t> הוא </a:t>
                      </a:r>
                      <a:r>
                        <a:rPr lang="en-US" sz="1100" dirty="0" err="1">
                          <a:solidFill>
                            <a:schemeClr val="dk1"/>
                          </a:solidFill>
                          <a:latin typeface="Tahoma"/>
                          <a:ea typeface="Tahoma"/>
                          <a:cs typeface="Tahoma"/>
                          <a:sym typeface="Tahoma"/>
                        </a:rPr>
                        <a:t>בשפת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פייתון</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אשר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קיימת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בשפה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זו</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ספרייה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למידת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מכונה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פיתוח</a:t>
                      </a:r>
                      <a:r>
                        <a:rPr lang="en-US" sz="1100" dirty="0">
                          <a:solidFill>
                            <a:schemeClr val="dk1"/>
                          </a:solidFill>
                          <a:latin typeface="Tahoma"/>
                          <a:ea typeface="Tahoma"/>
                          <a:cs typeface="Tahoma"/>
                          <a:sym typeface="Tahoma"/>
                        </a:rPr>
                        <a:t> מודל </a:t>
                      </a:r>
                      <a:r>
                        <a:rPr lang="en-US" sz="1100" dirty="0" err="1">
                          <a:solidFill>
                            <a:schemeClr val="dk1"/>
                          </a:solidFill>
                          <a:latin typeface="Tahoma"/>
                          <a:ea typeface="Tahoma"/>
                          <a:cs typeface="Tahoma"/>
                          <a:sym typeface="Tahoma"/>
                        </a:rPr>
                        <a:t>אשר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מבוסס</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למידת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מכונה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דורש</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מעט</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פעולות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הכנה</a:t>
                      </a:r>
                      <a:r>
                        <a:rPr lang="en-US" sz="1100" dirty="0">
                          <a:solidFill>
                            <a:schemeClr val="dk1"/>
                          </a:solidFill>
                          <a:latin typeface="Tahoma"/>
                          <a:ea typeface="Tahoma"/>
                          <a:cs typeface="Tahoma"/>
                          <a:sym typeface="Tahoma"/>
                        </a:rPr>
                        <a:t>.</a:t>
                      </a:r>
                      <a:endParaRPr sz="1100" dirty="0">
                        <a:solidFill>
                          <a:schemeClr val="dk1"/>
                        </a:solidFill>
                        <a:latin typeface="Tahoma"/>
                        <a:ea typeface="Tahoma"/>
                        <a:cs typeface="Tahoma"/>
                        <a:sym typeface="Tahoma"/>
                      </a:endParaRPr>
                    </a:p>
                    <a:p>
                      <a:pPr marL="0" lvl="0" indent="0" algn="r" rtl="1">
                        <a:spcBef>
                          <a:spcPts val="0"/>
                        </a:spcBef>
                        <a:spcAft>
                          <a:spcPts val="0"/>
                        </a:spcAft>
                        <a:buClr>
                          <a:schemeClr val="dk1"/>
                        </a:buClr>
                        <a:buSzPts val="1100"/>
                        <a:buFont typeface="Arial"/>
                        <a:buNone/>
                      </a:pPr>
                      <a:r>
                        <a:rPr lang="en-US" sz="1100" dirty="0">
                          <a:solidFill>
                            <a:schemeClr val="dk1"/>
                          </a:solidFill>
                          <a:latin typeface="Tahoma"/>
                          <a:ea typeface="Tahoma"/>
                          <a:cs typeface="Tahoma"/>
                          <a:sym typeface="Tahoma"/>
                        </a:rPr>
                        <a:t>(4)</a:t>
                      </a:r>
                      <a:endParaRPr sz="1100" dirty="0">
                        <a:solidFill>
                          <a:schemeClr val="dk1"/>
                        </a:solidFill>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solidFill>
                            <a:schemeClr val="dk1"/>
                          </a:solidFill>
                          <a:latin typeface="Tahoma"/>
                          <a:ea typeface="Tahoma"/>
                          <a:cs typeface="Tahoma"/>
                          <a:sym typeface="Tahoma"/>
                        </a:rPr>
                        <a:t>עלות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מינימלית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בחיישנים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אשר</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מעידים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מצב</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הרכיבים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בנוסף</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טכניקה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זו</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חוסכת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עלויות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ומשאבים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ע"י</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זיהוי</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התקלות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בזמן</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אמת</a:t>
                      </a:r>
                      <a:r>
                        <a:rPr lang="en-US" sz="1100" dirty="0">
                          <a:solidFill>
                            <a:schemeClr val="dk1"/>
                          </a:solidFill>
                          <a:latin typeface="Tahoma"/>
                          <a:ea typeface="Tahoma"/>
                          <a:cs typeface="Tahoma"/>
                          <a:sym typeface="Tahoma"/>
                        </a:rPr>
                        <a:t>. (5)</a:t>
                      </a:r>
                      <a:endParaRPr sz="1100" dirty="0">
                        <a:solidFill>
                          <a:schemeClr val="dk1"/>
                        </a:solidFill>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solidFill>
                            <a:schemeClr val="dk1"/>
                          </a:solidFill>
                          <a:latin typeface="Tahoma"/>
                          <a:ea typeface="Tahoma"/>
                          <a:cs typeface="Tahoma"/>
                          <a:sym typeface="Tahoma"/>
                        </a:rPr>
                        <a:t>עלות הטכניקה עלולה להיות גבוהה, בשל כמות הניסויים שנדרש לעשות ע"מ לנתח באופן מיטבי את תדירות הכשלים וכו'.</a:t>
                      </a:r>
                      <a:endParaRPr sz="1100">
                        <a:solidFill>
                          <a:schemeClr val="dk1"/>
                        </a:solidFill>
                        <a:latin typeface="Tahoma"/>
                        <a:ea typeface="Tahoma"/>
                        <a:cs typeface="Tahoma"/>
                        <a:sym typeface="Tahoma"/>
                      </a:endParaRPr>
                    </a:p>
                    <a:p>
                      <a:pPr marL="0" marR="0" lvl="0" indent="0" algn="r" rtl="1">
                        <a:lnSpc>
                          <a:spcPct val="100000"/>
                        </a:lnSpc>
                        <a:spcBef>
                          <a:spcPts val="0"/>
                        </a:spcBef>
                        <a:spcAft>
                          <a:spcPts val="0"/>
                        </a:spcAft>
                        <a:buClr>
                          <a:schemeClr val="dk1"/>
                        </a:buClr>
                        <a:buSzPts val="1100"/>
                        <a:buFont typeface="Arial"/>
                        <a:buNone/>
                      </a:pPr>
                      <a:r>
                        <a:rPr lang="en-US" sz="1100">
                          <a:solidFill>
                            <a:schemeClr val="dk1"/>
                          </a:solidFill>
                          <a:latin typeface="Tahoma"/>
                          <a:ea typeface="Tahoma"/>
                          <a:cs typeface="Tahoma"/>
                          <a:sym typeface="Tahoma"/>
                        </a:rPr>
                        <a:t>הניסויים צריכים לכלול תנאי עומס שונים, סביבה, וזמן. (1)</a:t>
                      </a:r>
                      <a:endParaRPr sz="1100">
                        <a:solidFill>
                          <a:schemeClr val="dk1"/>
                        </a:solidFill>
                        <a:latin typeface="Tahoma"/>
                        <a:ea typeface="Tahoma"/>
                        <a:cs typeface="Tahoma"/>
                        <a:sym typeface="Tahoma"/>
                      </a:endParaRPr>
                    </a:p>
                  </a:txBody>
                  <a:tcPr marL="91425" marR="91425" marT="91425" marB="91425"/>
                </a:tc>
                <a:tc>
                  <a:txBody>
                    <a:bodyPr/>
                    <a:lstStyle/>
                    <a:p>
                      <a:pPr marL="0" marR="0" lvl="0" indent="0" algn="ctr" rtl="1">
                        <a:lnSpc>
                          <a:spcPct val="110000"/>
                        </a:lnSpc>
                        <a:spcBef>
                          <a:spcPts val="960"/>
                        </a:spcBef>
                        <a:spcAft>
                          <a:spcPts val="0"/>
                        </a:spcAft>
                        <a:buNone/>
                      </a:pPr>
                      <a:r>
                        <a:rPr lang="en-US" sz="1600" b="1">
                          <a:solidFill>
                            <a:schemeClr val="dk1"/>
                          </a:solidFill>
                          <a:latin typeface="Tahoma"/>
                          <a:ea typeface="Tahoma"/>
                          <a:cs typeface="Tahoma"/>
                          <a:sym typeface="Tahoma"/>
                        </a:rPr>
                        <a:t>עלות</a:t>
                      </a:r>
                      <a:endParaRPr sz="16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2"/>
                  </a:ext>
                </a:extLst>
              </a:tr>
              <a:tr h="1299265">
                <a:tc>
                  <a:txBody>
                    <a:bodyPr/>
                    <a:lstStyle/>
                    <a:p>
                      <a:pPr marL="0" lvl="0" indent="0" algn="r" rtl="1">
                        <a:spcBef>
                          <a:spcPts val="0"/>
                        </a:spcBef>
                        <a:spcAft>
                          <a:spcPts val="0"/>
                        </a:spcAft>
                        <a:buNone/>
                      </a:pPr>
                      <a:r>
                        <a:rPr lang="en-US" sz="1100">
                          <a:solidFill>
                            <a:schemeClr val="dk1"/>
                          </a:solidFill>
                          <a:latin typeface="Tahoma"/>
                          <a:ea typeface="Tahoma"/>
                          <a:cs typeface="Tahoma"/>
                          <a:sym typeface="Tahoma"/>
                        </a:rPr>
                        <a:t>הטכניקה מניבה תוצאות מדוייקות ברוב המקרים </a:t>
                      </a:r>
                      <a:endParaRPr sz="1100">
                        <a:solidFill>
                          <a:schemeClr val="dk1"/>
                        </a:solidFill>
                        <a:latin typeface="Tahoma"/>
                        <a:ea typeface="Tahoma"/>
                        <a:cs typeface="Tahoma"/>
                        <a:sym typeface="Tahoma"/>
                      </a:endParaRPr>
                    </a:p>
                    <a:p>
                      <a:pPr marL="0" lvl="0" indent="0" algn="r" rtl="1">
                        <a:spcBef>
                          <a:spcPts val="0"/>
                        </a:spcBef>
                        <a:spcAft>
                          <a:spcPts val="0"/>
                        </a:spcAft>
                        <a:buNone/>
                      </a:pPr>
                      <a:r>
                        <a:rPr lang="en-US" sz="1100">
                          <a:solidFill>
                            <a:schemeClr val="dk1"/>
                          </a:solidFill>
                          <a:latin typeface="Tahoma"/>
                          <a:ea typeface="Tahoma"/>
                          <a:cs typeface="Tahoma"/>
                          <a:sym typeface="Tahoma"/>
                        </a:rPr>
                        <a:t>(5)</a:t>
                      </a:r>
                      <a:endParaRPr sz="1100">
                        <a:solidFill>
                          <a:schemeClr val="dk1"/>
                        </a:solidFill>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solidFill>
                            <a:schemeClr val="dk1"/>
                          </a:solidFill>
                          <a:latin typeface="Tahoma"/>
                          <a:ea typeface="Tahoma"/>
                          <a:cs typeface="Tahoma"/>
                          <a:sym typeface="Tahoma"/>
                        </a:rPr>
                        <a:t>הטכניקה מניבה תוצאות מיטביות בתחום האחזקה חזויה. (5)</a:t>
                      </a:r>
                      <a:endParaRPr sz="1100">
                        <a:solidFill>
                          <a:schemeClr val="dk1"/>
                        </a:solidFill>
                        <a:latin typeface="Tahoma"/>
                        <a:ea typeface="Tahoma"/>
                        <a:cs typeface="Tahoma"/>
                        <a:sym typeface="Tahoma"/>
                      </a:endParaRPr>
                    </a:p>
                  </a:txBody>
                  <a:tcPr marL="91425" marR="91425" marT="91425" marB="91425"/>
                </a:tc>
                <a:tc>
                  <a:txBody>
                    <a:bodyPr/>
                    <a:lstStyle/>
                    <a:p>
                      <a:pPr marL="0" lvl="0" indent="0" algn="r" rtl="0">
                        <a:spcBef>
                          <a:spcPts val="0"/>
                        </a:spcBef>
                        <a:spcAft>
                          <a:spcPts val="0"/>
                        </a:spcAft>
                        <a:buNone/>
                      </a:pPr>
                      <a:r>
                        <a:rPr lang="en-US" sz="1100" dirty="0" err="1">
                          <a:solidFill>
                            <a:schemeClr val="dk1"/>
                          </a:solidFill>
                          <a:latin typeface="Tahoma"/>
                          <a:ea typeface="Tahoma"/>
                          <a:cs typeface="Tahoma"/>
                          <a:sym typeface="Tahoma"/>
                        </a:rPr>
                        <a:t>יעילות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מעל</a:t>
                      </a:r>
                      <a:r>
                        <a:rPr lang="en-US" sz="1100" dirty="0">
                          <a:solidFill>
                            <a:schemeClr val="dk1"/>
                          </a:solidFill>
                          <a:latin typeface="Tahoma"/>
                          <a:ea typeface="Tahoma"/>
                          <a:cs typeface="Tahoma"/>
                          <a:sym typeface="Tahoma"/>
                        </a:rPr>
                        <a:t> 80 </a:t>
                      </a:r>
                      <a:r>
                        <a:rPr lang="en-US" sz="1100" dirty="0" err="1">
                          <a:solidFill>
                            <a:schemeClr val="dk1"/>
                          </a:solidFill>
                          <a:latin typeface="Tahoma"/>
                          <a:ea typeface="Tahoma"/>
                          <a:cs typeface="Tahoma"/>
                          <a:sym typeface="Tahoma"/>
                        </a:rPr>
                        <a:t>אחוז</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בשלושת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המודלים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שפותחו</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המתוארים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במאמר</a:t>
                      </a:r>
                      <a:r>
                        <a:rPr lang="en-US" sz="1100" dirty="0">
                          <a:solidFill>
                            <a:schemeClr val="dk1"/>
                          </a:solidFill>
                          <a:latin typeface="Tahoma"/>
                          <a:ea typeface="Tahoma"/>
                          <a:cs typeface="Tahoma"/>
                          <a:sym typeface="Tahoma"/>
                        </a:rPr>
                        <a:t> </a:t>
                      </a:r>
                      <a:endParaRPr sz="1100" dirty="0">
                        <a:solidFill>
                          <a:schemeClr val="dk1"/>
                        </a:solidFill>
                        <a:latin typeface="Tahoma"/>
                        <a:ea typeface="Tahoma"/>
                        <a:cs typeface="Tahoma"/>
                        <a:sym typeface="Tahoma"/>
                      </a:endParaRPr>
                    </a:p>
                    <a:p>
                      <a:pPr marL="0" lvl="0" indent="0" algn="r" rtl="1">
                        <a:spcBef>
                          <a:spcPts val="0"/>
                        </a:spcBef>
                        <a:spcAft>
                          <a:spcPts val="0"/>
                        </a:spcAft>
                        <a:buClr>
                          <a:schemeClr val="dk1"/>
                        </a:buClr>
                        <a:buSzPts val="1100"/>
                        <a:buFont typeface="Arial"/>
                        <a:buNone/>
                      </a:pPr>
                      <a:r>
                        <a:rPr lang="en-US" sz="1100" dirty="0">
                          <a:solidFill>
                            <a:schemeClr val="dk1"/>
                          </a:solidFill>
                          <a:latin typeface="Tahoma"/>
                          <a:ea typeface="Tahoma"/>
                          <a:cs typeface="Tahoma"/>
                          <a:sym typeface="Tahoma"/>
                        </a:rPr>
                        <a:t>(5)</a:t>
                      </a:r>
                      <a:endParaRPr sz="1100" dirty="0">
                        <a:solidFill>
                          <a:schemeClr val="dk1"/>
                        </a:solidFill>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000" dirty="0">
                          <a:solidFill>
                            <a:schemeClr val="dk1"/>
                          </a:solidFill>
                          <a:latin typeface="Tahoma"/>
                          <a:ea typeface="Tahoma"/>
                          <a:cs typeface="Tahoma"/>
                          <a:sym typeface="Tahoma"/>
                        </a:rPr>
                        <a:t>הטכניקה </a:t>
                      </a:r>
                      <a:r>
                        <a:rPr lang="en-US" sz="1000" dirty="0" err="1">
                          <a:solidFill>
                            <a:schemeClr val="dk1"/>
                          </a:solidFill>
                          <a:latin typeface="Tahoma"/>
                          <a:ea typeface="Tahoma"/>
                          <a:cs typeface="Tahoma"/>
                          <a:sym typeface="Tahoma"/>
                        </a:rPr>
                        <a:t>פועלת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אך</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לא</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על</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כל</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המכונות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לדוגמא</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במכונות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הזרקה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נשתמש</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בטכניקה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אחרת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המבוססת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על</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טכניקה</a:t>
                      </a:r>
                      <a:r>
                        <a:rPr lang="en-US" sz="1000" dirty="0">
                          <a:solidFill>
                            <a:schemeClr val="dk1"/>
                          </a:solidFill>
                          <a:latin typeface="Tahoma"/>
                          <a:ea typeface="Tahoma"/>
                          <a:cs typeface="Tahoma"/>
                          <a:sym typeface="Tahoma"/>
                        </a:rPr>
                        <a:t> ז</a:t>
                      </a:r>
                      <a:r>
                        <a:rPr lang="he-IL" sz="1000" dirty="0">
                          <a:solidFill>
                            <a:schemeClr val="dk1"/>
                          </a:solidFill>
                          <a:latin typeface="Tahoma"/>
                          <a:ea typeface="Tahoma"/>
                          <a:cs typeface="Tahoma"/>
                          <a:sym typeface="Tahoma"/>
                        </a:rPr>
                        <a:t>ו) כמו כ</a:t>
                      </a:r>
                      <a:r>
                        <a:rPr lang="en-US" sz="1000" dirty="0">
                          <a:solidFill>
                            <a:schemeClr val="dk1"/>
                          </a:solidFill>
                          <a:latin typeface="Tahoma"/>
                          <a:ea typeface="Tahoma"/>
                          <a:cs typeface="Tahoma"/>
                          <a:sym typeface="Tahoma"/>
                        </a:rPr>
                        <a:t>ן, </a:t>
                      </a:r>
                      <a:r>
                        <a:rPr lang="en-US" sz="1000" dirty="0" err="1">
                          <a:solidFill>
                            <a:schemeClr val="dk1"/>
                          </a:solidFill>
                          <a:latin typeface="Tahoma"/>
                          <a:ea typeface="Tahoma"/>
                          <a:cs typeface="Tahoma"/>
                          <a:sym typeface="Tahoma"/>
                        </a:rPr>
                        <a:t>במקומות</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בהם</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אין</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תמיכה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מקיפה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לטכניקה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זו</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יהיה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קשה</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ליישם</a:t>
                      </a:r>
                      <a:r>
                        <a:rPr lang="en-US" sz="1000" dirty="0">
                          <a:solidFill>
                            <a:schemeClr val="dk1"/>
                          </a:solidFill>
                          <a:latin typeface="Tahoma"/>
                          <a:ea typeface="Tahoma"/>
                          <a:cs typeface="Tahoma"/>
                          <a:sym typeface="Tahoma"/>
                        </a:rPr>
                        <a:t> </a:t>
                      </a:r>
                      <a:r>
                        <a:rPr lang="en-US" sz="1000" dirty="0" err="1">
                          <a:solidFill>
                            <a:schemeClr val="dk1"/>
                          </a:solidFill>
                          <a:latin typeface="Tahoma"/>
                          <a:ea typeface="Tahoma"/>
                          <a:cs typeface="Tahoma"/>
                          <a:sym typeface="Tahoma"/>
                        </a:rPr>
                        <a:t>אותה</a:t>
                      </a:r>
                      <a:r>
                        <a:rPr lang="en-US" sz="1000" dirty="0">
                          <a:solidFill>
                            <a:schemeClr val="dk1"/>
                          </a:solidFill>
                          <a:latin typeface="Tahoma"/>
                          <a:ea typeface="Tahoma"/>
                          <a:cs typeface="Tahoma"/>
                          <a:sym typeface="Tahoma"/>
                        </a:rPr>
                        <a:t>. (2)</a:t>
                      </a:r>
                      <a:endParaRPr sz="1000" dirty="0">
                        <a:solidFill>
                          <a:schemeClr val="dk1"/>
                        </a:solidFill>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solidFill>
                            <a:schemeClr val="dk1"/>
                          </a:solidFill>
                          <a:latin typeface="Tahoma"/>
                          <a:ea typeface="Tahoma"/>
                          <a:cs typeface="Tahoma"/>
                          <a:sym typeface="Tahoma"/>
                        </a:rPr>
                        <a:t>ניתוח</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התוצאות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לרוב</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יביא</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להסקת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מסקנות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חד</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משמעיות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שניתן</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להישען</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עליהן</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בבניית</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אלגוריתמים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המצביעים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בדיוק</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גבוה</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על</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כשלים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שעתידים</a:t>
                      </a:r>
                      <a:r>
                        <a:rPr lang="en-US" sz="1100" dirty="0">
                          <a:solidFill>
                            <a:schemeClr val="dk1"/>
                          </a:solidFill>
                          <a:latin typeface="Tahoma"/>
                          <a:ea typeface="Tahoma"/>
                          <a:cs typeface="Tahoma"/>
                          <a:sym typeface="Tahoma"/>
                        </a:rPr>
                        <a:t> </a:t>
                      </a:r>
                      <a:r>
                        <a:rPr lang="en-US" sz="1100" dirty="0" err="1">
                          <a:solidFill>
                            <a:schemeClr val="dk1"/>
                          </a:solidFill>
                          <a:latin typeface="Tahoma"/>
                          <a:ea typeface="Tahoma"/>
                          <a:cs typeface="Tahoma"/>
                          <a:sym typeface="Tahoma"/>
                        </a:rPr>
                        <a:t>לקרות</a:t>
                      </a:r>
                      <a:r>
                        <a:rPr lang="en-US" sz="1100" dirty="0">
                          <a:solidFill>
                            <a:schemeClr val="dk1"/>
                          </a:solidFill>
                          <a:latin typeface="Tahoma"/>
                          <a:ea typeface="Tahoma"/>
                          <a:cs typeface="Tahoma"/>
                          <a:sym typeface="Tahoma"/>
                        </a:rPr>
                        <a:t>. (1)</a:t>
                      </a:r>
                      <a:endParaRPr sz="1100" dirty="0">
                        <a:solidFill>
                          <a:schemeClr val="dk1"/>
                        </a:solidFill>
                        <a:latin typeface="Tahoma"/>
                        <a:ea typeface="Tahoma"/>
                        <a:cs typeface="Tahoma"/>
                        <a:sym typeface="Tahoma"/>
                      </a:endParaRPr>
                    </a:p>
                  </a:txBody>
                  <a:tcPr marL="91425" marR="91425" marT="91425" marB="91425"/>
                </a:tc>
                <a:tc>
                  <a:txBody>
                    <a:bodyPr/>
                    <a:lstStyle/>
                    <a:p>
                      <a:pPr marL="0" marR="0" lvl="0" indent="0" algn="ctr" rtl="1">
                        <a:lnSpc>
                          <a:spcPct val="110000"/>
                        </a:lnSpc>
                        <a:spcBef>
                          <a:spcPts val="960"/>
                        </a:spcBef>
                        <a:spcAft>
                          <a:spcPts val="0"/>
                        </a:spcAft>
                        <a:buNone/>
                      </a:pPr>
                      <a:r>
                        <a:rPr lang="en-US" sz="1600" b="1" dirty="0" err="1">
                          <a:solidFill>
                            <a:schemeClr val="dk1"/>
                          </a:solidFill>
                          <a:latin typeface="Tahoma"/>
                          <a:ea typeface="Tahoma"/>
                          <a:cs typeface="Tahoma"/>
                          <a:sym typeface="Tahoma"/>
                        </a:rPr>
                        <a:t>ניתוח</a:t>
                      </a:r>
                      <a:r>
                        <a:rPr lang="en-US" sz="1600" b="1" dirty="0">
                          <a:solidFill>
                            <a:schemeClr val="dk1"/>
                          </a:solidFill>
                          <a:latin typeface="Tahoma"/>
                          <a:ea typeface="Tahoma"/>
                          <a:cs typeface="Tahoma"/>
                          <a:sym typeface="Tahoma"/>
                        </a:rPr>
                        <a:t> </a:t>
                      </a:r>
                      <a:r>
                        <a:rPr lang="en-US" sz="1600" b="1" dirty="0" err="1">
                          <a:solidFill>
                            <a:schemeClr val="dk1"/>
                          </a:solidFill>
                          <a:latin typeface="Tahoma"/>
                          <a:ea typeface="Tahoma"/>
                          <a:cs typeface="Tahoma"/>
                          <a:sym typeface="Tahoma"/>
                        </a:rPr>
                        <a:t>תוצאות</a:t>
                      </a:r>
                      <a:endParaRPr sz="1600" b="1" dirty="0">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3"/>
                  </a:ext>
                </a:extLst>
              </a:tr>
            </a:tbl>
          </a:graphicData>
        </a:graphic>
      </p:graphicFrame>
      <p:cxnSp>
        <p:nvCxnSpPr>
          <p:cNvPr id="434" name="Google Shape;434;gaa093bdba9_2_31"/>
          <p:cNvCxnSpPr/>
          <p:nvPr/>
        </p:nvCxnSpPr>
        <p:spPr>
          <a:xfrm>
            <a:off x="10575600" y="1369650"/>
            <a:ext cx="1389300" cy="1115400"/>
          </a:xfrm>
          <a:prstGeom prst="straightConnector1">
            <a:avLst/>
          </a:prstGeom>
          <a:noFill/>
          <a:ln w="9525" cap="flat" cmpd="sng">
            <a:solidFill>
              <a:schemeClr val="dk2"/>
            </a:solidFill>
            <a:prstDash val="solid"/>
            <a:round/>
            <a:headEnd type="none" w="med" len="med"/>
            <a:tailEnd type="none" w="med" len="med"/>
          </a:ln>
        </p:spPr>
      </p:cxnSp>
      <p:sp>
        <p:nvSpPr>
          <p:cNvPr id="435" name="Google Shape;435;gaa093bdba9_2_31"/>
          <p:cNvSpPr txBox="1"/>
          <p:nvPr/>
        </p:nvSpPr>
        <p:spPr>
          <a:xfrm>
            <a:off x="-150900" y="807400"/>
            <a:ext cx="3113400" cy="4164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US" sz="1600" b="1" dirty="0" err="1">
                <a:solidFill>
                  <a:schemeClr val="dk1"/>
                </a:solidFill>
                <a:latin typeface="Tahoma"/>
                <a:ea typeface="Tahoma"/>
                <a:cs typeface="Tahoma"/>
                <a:sym typeface="Tahoma"/>
              </a:rPr>
              <a:t>גבוה</a:t>
            </a:r>
            <a:r>
              <a:rPr lang="en-US" sz="1600" b="1" dirty="0">
                <a:solidFill>
                  <a:schemeClr val="dk1"/>
                </a:solidFill>
                <a:latin typeface="Tahoma"/>
                <a:ea typeface="Tahoma"/>
                <a:cs typeface="Tahoma"/>
                <a:sym typeface="Tahoma"/>
              </a:rPr>
              <a:t> 1</a:t>
            </a:r>
            <a:r>
              <a:rPr lang="en-US" b="1" dirty="0">
                <a:solidFill>
                  <a:schemeClr val="dk1"/>
                </a:solidFill>
                <a:latin typeface="Tahoma"/>
                <a:ea typeface="Tahoma"/>
                <a:cs typeface="Tahoma"/>
                <a:sym typeface="Tahoma"/>
              </a:rPr>
              <a:t> 2 3 4 </a:t>
            </a:r>
            <a:r>
              <a:rPr lang="en-US" sz="1600" b="1" dirty="0">
                <a:solidFill>
                  <a:schemeClr val="dk1"/>
                </a:solidFill>
                <a:latin typeface="Tahoma"/>
                <a:ea typeface="Tahoma"/>
                <a:cs typeface="Tahoma"/>
                <a:sym typeface="Tahoma"/>
              </a:rPr>
              <a:t>5נמוך</a:t>
            </a:r>
            <a:endParaRPr sz="1600" b="1" dirty="0">
              <a:solidFill>
                <a:schemeClr val="dk1"/>
              </a:solidFill>
              <a:latin typeface="Tahoma"/>
              <a:ea typeface="Tahoma"/>
              <a:cs typeface="Tahoma"/>
              <a:sym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graphicFrame>
        <p:nvGraphicFramePr>
          <p:cNvPr id="441" name="Google Shape;441;gb19cf3f96a_0_3"/>
          <p:cNvGraphicFramePr/>
          <p:nvPr>
            <p:extLst>
              <p:ext uri="{D42A27DB-BD31-4B8C-83A1-F6EECF244321}">
                <p14:modId xmlns:p14="http://schemas.microsoft.com/office/powerpoint/2010/main" val="1253010548"/>
              </p:ext>
            </p:extLst>
          </p:nvPr>
        </p:nvGraphicFramePr>
        <p:xfrm>
          <a:off x="416325" y="1639525"/>
          <a:ext cx="11359350" cy="4720564"/>
        </p:xfrm>
        <a:graphic>
          <a:graphicData uri="http://schemas.openxmlformats.org/drawingml/2006/table">
            <a:tbl>
              <a:tblPr>
                <a:noFill/>
                <a:tableStyleId>{E882BD37-C89F-4012-B1F9-7271D3D02523}</a:tableStyleId>
              </a:tblPr>
              <a:tblGrid>
                <a:gridCol w="1893225">
                  <a:extLst>
                    <a:ext uri="{9D8B030D-6E8A-4147-A177-3AD203B41FA5}">
                      <a16:colId xmlns:a16="http://schemas.microsoft.com/office/drawing/2014/main" val="20000"/>
                    </a:ext>
                  </a:extLst>
                </a:gridCol>
                <a:gridCol w="1893225">
                  <a:extLst>
                    <a:ext uri="{9D8B030D-6E8A-4147-A177-3AD203B41FA5}">
                      <a16:colId xmlns:a16="http://schemas.microsoft.com/office/drawing/2014/main" val="20001"/>
                    </a:ext>
                  </a:extLst>
                </a:gridCol>
                <a:gridCol w="1893225">
                  <a:extLst>
                    <a:ext uri="{9D8B030D-6E8A-4147-A177-3AD203B41FA5}">
                      <a16:colId xmlns:a16="http://schemas.microsoft.com/office/drawing/2014/main" val="20002"/>
                    </a:ext>
                  </a:extLst>
                </a:gridCol>
                <a:gridCol w="1893225">
                  <a:extLst>
                    <a:ext uri="{9D8B030D-6E8A-4147-A177-3AD203B41FA5}">
                      <a16:colId xmlns:a16="http://schemas.microsoft.com/office/drawing/2014/main" val="20003"/>
                    </a:ext>
                  </a:extLst>
                </a:gridCol>
                <a:gridCol w="1893225">
                  <a:extLst>
                    <a:ext uri="{9D8B030D-6E8A-4147-A177-3AD203B41FA5}">
                      <a16:colId xmlns:a16="http://schemas.microsoft.com/office/drawing/2014/main" val="20004"/>
                    </a:ext>
                  </a:extLst>
                </a:gridCol>
                <a:gridCol w="1893225">
                  <a:extLst>
                    <a:ext uri="{9D8B030D-6E8A-4147-A177-3AD203B41FA5}">
                      <a16:colId xmlns:a16="http://schemas.microsoft.com/office/drawing/2014/main" val="20005"/>
                    </a:ext>
                  </a:extLst>
                </a:gridCol>
              </a:tblGrid>
              <a:tr h="770825">
                <a:tc>
                  <a:txBody>
                    <a:bodyPr/>
                    <a:lstStyle/>
                    <a:p>
                      <a:pPr marL="0" marR="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אחזקה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חזויה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במאגרי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בטיחות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קריטיים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ע”י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למידת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מכונה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על</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בסיס</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מסדי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נתונים</a:t>
                      </a:r>
                      <a:endParaRPr sz="12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a:solidFill>
                            <a:schemeClr val="dk1"/>
                          </a:solidFill>
                          <a:latin typeface="Tahoma"/>
                          <a:ea typeface="Tahoma"/>
                          <a:cs typeface="Tahoma"/>
                          <a:sym typeface="Tahoma"/>
                        </a:rPr>
                        <a:t>למידת מכונה באמצעות עץ החלטות לחיזוי הדיוק של הפעלת מכונות ייצור</a:t>
                      </a:r>
                      <a:endParaRPr sz="12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פיתוח</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מודלים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מבוססי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למידת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מכונה</a:t>
                      </a:r>
                      <a:r>
                        <a:rPr lang="en-US" sz="1200" b="1" dirty="0">
                          <a:solidFill>
                            <a:schemeClr val="dk1"/>
                          </a:solidFill>
                          <a:latin typeface="Tahoma"/>
                          <a:ea typeface="Tahoma"/>
                          <a:cs typeface="Tahoma"/>
                          <a:sym typeface="Tahoma"/>
                        </a:rPr>
                        <a:t>  (ML) </a:t>
                      </a:r>
                      <a:r>
                        <a:rPr lang="en-US" sz="1200" b="1" dirty="0" err="1">
                          <a:solidFill>
                            <a:schemeClr val="dk1"/>
                          </a:solidFill>
                          <a:latin typeface="Tahoma"/>
                          <a:ea typeface="Tahoma"/>
                          <a:cs typeface="Tahoma"/>
                          <a:sym typeface="Tahoma"/>
                        </a:rPr>
                        <a:t>אשר</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ינבאו</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את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תחזוקת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מערכת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הרכבות</a:t>
                      </a:r>
                      <a:endParaRPr sz="12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ניתוח</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דפוסים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של</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סדרות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נתונים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בזמן</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אמת</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תוך</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מעקב</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אחר</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תהליכים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על</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ידי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בינה</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מלאכותית</a:t>
                      </a:r>
                      <a:endParaRPr sz="12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200" b="1" dirty="0" err="1">
                          <a:solidFill>
                            <a:schemeClr val="dk1"/>
                          </a:solidFill>
                          <a:latin typeface="Tahoma"/>
                          <a:ea typeface="Tahoma"/>
                          <a:cs typeface="Tahoma"/>
                          <a:sym typeface="Tahoma"/>
                        </a:rPr>
                        <a:t>ניתוח</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מנגנוני</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כשלים</a:t>
                      </a:r>
                      <a:r>
                        <a:rPr lang="en-US" sz="1200" b="1" dirty="0">
                          <a:solidFill>
                            <a:schemeClr val="dk1"/>
                          </a:solidFill>
                          <a:latin typeface="Tahoma"/>
                          <a:ea typeface="Tahoma"/>
                          <a:cs typeface="Tahoma"/>
                          <a:sym typeface="Tahoma"/>
                        </a:rPr>
                        <a:t> </a:t>
                      </a:r>
                      <a:r>
                        <a:rPr lang="en-US" sz="1200" b="1" dirty="0" err="1">
                          <a:solidFill>
                            <a:schemeClr val="dk1"/>
                          </a:solidFill>
                          <a:latin typeface="Tahoma"/>
                          <a:ea typeface="Tahoma"/>
                          <a:cs typeface="Tahoma"/>
                          <a:sym typeface="Tahoma"/>
                        </a:rPr>
                        <a:t>פיזיים</a:t>
                      </a:r>
                      <a:endParaRPr sz="12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spcBef>
                          <a:spcPts val="0"/>
                        </a:spcBef>
                        <a:spcAft>
                          <a:spcPts val="0"/>
                        </a:spcAft>
                        <a:buNone/>
                      </a:pPr>
                      <a:r>
                        <a:rPr lang="en-US" sz="1600" b="1">
                          <a:latin typeface="Tahoma"/>
                          <a:ea typeface="Tahoma"/>
                          <a:cs typeface="Tahoma"/>
                          <a:sym typeface="Tahoma"/>
                        </a:rPr>
                        <a:t>טכניקות</a:t>
                      </a:r>
                      <a:endParaRPr sz="1600" b="1">
                        <a:latin typeface="Tahoma"/>
                        <a:ea typeface="Tahoma"/>
                        <a:cs typeface="Tahoma"/>
                        <a:sym typeface="Tahoma"/>
                      </a:endParaRPr>
                    </a:p>
                    <a:p>
                      <a:pPr marL="0" lvl="0" indent="0" algn="ctr" rtl="1">
                        <a:spcBef>
                          <a:spcPts val="0"/>
                        </a:spcBef>
                        <a:spcAft>
                          <a:spcPts val="0"/>
                        </a:spcAft>
                        <a:buNone/>
                      </a:pPr>
                      <a:endParaRPr b="1">
                        <a:latin typeface="Tahoma"/>
                        <a:ea typeface="Tahoma"/>
                        <a:cs typeface="Tahoma"/>
                        <a:sym typeface="Tahoma"/>
                      </a:endParaRPr>
                    </a:p>
                    <a:p>
                      <a:pPr marL="0" lvl="0" indent="0" algn="ctr" rtl="1">
                        <a:spcBef>
                          <a:spcPts val="0"/>
                        </a:spcBef>
                        <a:spcAft>
                          <a:spcPts val="0"/>
                        </a:spcAft>
                        <a:buNone/>
                      </a:pPr>
                      <a:endParaRPr b="1">
                        <a:latin typeface="Tahoma"/>
                        <a:ea typeface="Tahoma"/>
                        <a:cs typeface="Tahoma"/>
                        <a:sym typeface="Tahoma"/>
                      </a:endParaRPr>
                    </a:p>
                    <a:p>
                      <a:pPr marL="0" lvl="0" indent="0" algn="ctr" rtl="1">
                        <a:spcBef>
                          <a:spcPts val="0"/>
                        </a:spcBef>
                        <a:spcAft>
                          <a:spcPts val="0"/>
                        </a:spcAft>
                        <a:buNone/>
                      </a:pPr>
                      <a:r>
                        <a:rPr lang="en-US" sz="1600" b="1">
                          <a:latin typeface="Tahoma"/>
                          <a:ea typeface="Tahoma"/>
                          <a:cs typeface="Tahoma"/>
                          <a:sym typeface="Tahoma"/>
                        </a:rPr>
                        <a:t>         קריטריונים</a:t>
                      </a:r>
                      <a:endParaRPr sz="1600" b="1">
                        <a:latin typeface="Tahoma"/>
                        <a:ea typeface="Tahoma"/>
                        <a:cs typeface="Tahoma"/>
                        <a:sym typeface="Tahoma"/>
                      </a:endParaRPr>
                    </a:p>
                  </a:txBody>
                  <a:tcPr marL="91425" marR="91425" marT="91425" marB="91425">
                    <a:solidFill>
                      <a:srgbClr val="9FC5E8"/>
                    </a:solidFill>
                  </a:tcPr>
                </a:tc>
                <a:extLst>
                  <a:ext uri="{0D108BD9-81ED-4DB2-BD59-A6C34878D82A}">
                    <a16:rowId xmlns:a16="http://schemas.microsoft.com/office/drawing/2014/main" val="10000"/>
                  </a:ext>
                </a:extLst>
              </a:tr>
              <a:tr h="770825">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התועלת</a:t>
                      </a:r>
                      <a:r>
                        <a:rPr lang="en-US" sz="1100" dirty="0">
                          <a:latin typeface="Tahoma"/>
                          <a:ea typeface="Tahoma"/>
                          <a:cs typeface="Tahoma"/>
                          <a:sym typeface="Tahoma"/>
                        </a:rPr>
                        <a:t> </a:t>
                      </a:r>
                      <a:r>
                        <a:rPr lang="en-US" sz="1100" dirty="0" err="1">
                          <a:latin typeface="Tahoma"/>
                          <a:ea typeface="Tahoma"/>
                          <a:cs typeface="Tahoma"/>
                          <a:sym typeface="Tahoma"/>
                        </a:rPr>
                        <a:t>בטכניקה</a:t>
                      </a:r>
                      <a:r>
                        <a:rPr lang="en-US" sz="1100" dirty="0">
                          <a:latin typeface="Tahoma"/>
                          <a:ea typeface="Tahoma"/>
                          <a:cs typeface="Tahoma"/>
                          <a:sym typeface="Tahoma"/>
                        </a:rPr>
                        <a:t> </a:t>
                      </a:r>
                      <a:r>
                        <a:rPr lang="en-US" sz="1100" dirty="0" err="1">
                          <a:latin typeface="Tahoma"/>
                          <a:ea typeface="Tahoma"/>
                          <a:cs typeface="Tahoma"/>
                          <a:sym typeface="Tahoma"/>
                        </a:rPr>
                        <a:t>זו</a:t>
                      </a:r>
                      <a:r>
                        <a:rPr lang="en-US" sz="1100" dirty="0">
                          <a:latin typeface="Tahoma"/>
                          <a:ea typeface="Tahoma"/>
                          <a:cs typeface="Tahoma"/>
                          <a:sym typeface="Tahoma"/>
                        </a:rPr>
                        <a:t> </a:t>
                      </a:r>
                      <a:r>
                        <a:rPr lang="en-US" sz="1100" dirty="0" err="1">
                          <a:latin typeface="Tahoma"/>
                          <a:ea typeface="Tahoma"/>
                          <a:cs typeface="Tahoma"/>
                          <a:sym typeface="Tahoma"/>
                        </a:rPr>
                        <a:t>היא</a:t>
                      </a:r>
                      <a:r>
                        <a:rPr lang="en-US" sz="1100" dirty="0">
                          <a:latin typeface="Tahoma"/>
                          <a:ea typeface="Tahoma"/>
                          <a:cs typeface="Tahoma"/>
                          <a:sym typeface="Tahoma"/>
                        </a:rPr>
                        <a:t> </a:t>
                      </a:r>
                      <a:r>
                        <a:rPr lang="en-US" sz="1100" dirty="0" err="1">
                          <a:latin typeface="Tahoma"/>
                          <a:ea typeface="Tahoma"/>
                          <a:cs typeface="Tahoma"/>
                          <a:sym typeface="Tahoma"/>
                        </a:rPr>
                        <a:t>מירבית</a:t>
                      </a:r>
                      <a:r>
                        <a:rPr lang="en-US" sz="1100" dirty="0">
                          <a:latin typeface="Tahoma"/>
                          <a:ea typeface="Tahoma"/>
                          <a:cs typeface="Tahoma"/>
                          <a:sym typeface="Tahoma"/>
                        </a:rPr>
                        <a:t> </a:t>
                      </a:r>
                      <a:r>
                        <a:rPr lang="en-US" sz="1100" dirty="0" err="1">
                          <a:latin typeface="Tahoma"/>
                          <a:ea typeface="Tahoma"/>
                          <a:cs typeface="Tahoma"/>
                          <a:sym typeface="Tahoma"/>
                        </a:rPr>
                        <a:t>שכן</a:t>
                      </a:r>
                      <a:r>
                        <a:rPr lang="en-US" sz="1100" dirty="0">
                          <a:latin typeface="Tahoma"/>
                          <a:ea typeface="Tahoma"/>
                          <a:cs typeface="Tahoma"/>
                          <a:sym typeface="Tahoma"/>
                        </a:rPr>
                        <a:t> </a:t>
                      </a:r>
                      <a:r>
                        <a:rPr lang="en-US" sz="1100" dirty="0" err="1">
                          <a:latin typeface="Tahoma"/>
                          <a:ea typeface="Tahoma"/>
                          <a:cs typeface="Tahoma"/>
                          <a:sym typeface="Tahoma"/>
                        </a:rPr>
                        <a:t>קבלת</a:t>
                      </a:r>
                      <a:r>
                        <a:rPr lang="en-US" sz="1100" dirty="0">
                          <a:latin typeface="Tahoma"/>
                          <a:ea typeface="Tahoma"/>
                          <a:cs typeface="Tahoma"/>
                          <a:sym typeface="Tahoma"/>
                        </a:rPr>
                        <a:t> </a:t>
                      </a:r>
                      <a:r>
                        <a:rPr lang="en-US" sz="1100" dirty="0" err="1">
                          <a:latin typeface="Tahoma"/>
                          <a:ea typeface="Tahoma"/>
                          <a:cs typeface="Tahoma"/>
                          <a:sym typeface="Tahoma"/>
                        </a:rPr>
                        <a:t>התוצאות</a:t>
                      </a:r>
                      <a:r>
                        <a:rPr lang="en-US" sz="1100" dirty="0">
                          <a:latin typeface="Tahoma"/>
                          <a:ea typeface="Tahoma"/>
                          <a:cs typeface="Tahoma"/>
                          <a:sym typeface="Tahoma"/>
                        </a:rPr>
                        <a:t> </a:t>
                      </a:r>
                      <a:r>
                        <a:rPr lang="en-US" sz="1100" dirty="0" err="1">
                          <a:latin typeface="Tahoma"/>
                          <a:ea typeface="Tahoma"/>
                          <a:cs typeface="Tahoma"/>
                          <a:sym typeface="Tahoma"/>
                        </a:rPr>
                        <a:t>מדוייקות</a:t>
                      </a:r>
                      <a:r>
                        <a:rPr lang="en-US" sz="1100" dirty="0">
                          <a:latin typeface="Tahoma"/>
                          <a:ea typeface="Tahoma"/>
                          <a:cs typeface="Tahoma"/>
                          <a:sym typeface="Tahoma"/>
                        </a:rPr>
                        <a:t> </a:t>
                      </a:r>
                      <a:r>
                        <a:rPr lang="en-US" sz="1100" dirty="0" err="1">
                          <a:latin typeface="Tahoma"/>
                          <a:ea typeface="Tahoma"/>
                          <a:cs typeface="Tahoma"/>
                          <a:sym typeface="Tahoma"/>
                        </a:rPr>
                        <a:t>וכן</a:t>
                      </a:r>
                      <a:r>
                        <a:rPr lang="en-US" sz="1100" dirty="0">
                          <a:latin typeface="Tahoma"/>
                          <a:ea typeface="Tahoma"/>
                          <a:cs typeface="Tahoma"/>
                          <a:sym typeface="Tahoma"/>
                        </a:rPr>
                        <a:t> </a:t>
                      </a:r>
                      <a:r>
                        <a:rPr lang="en-US" sz="1100" dirty="0" err="1">
                          <a:latin typeface="Tahoma"/>
                          <a:ea typeface="Tahoma"/>
                          <a:cs typeface="Tahoma"/>
                          <a:sym typeface="Tahoma"/>
                        </a:rPr>
                        <a:t>יכולות</a:t>
                      </a:r>
                      <a:r>
                        <a:rPr lang="en-US" sz="1100" dirty="0">
                          <a:latin typeface="Tahoma"/>
                          <a:ea typeface="Tahoma"/>
                          <a:cs typeface="Tahoma"/>
                          <a:sym typeface="Tahoma"/>
                        </a:rPr>
                        <a:t> </a:t>
                      </a:r>
                      <a:r>
                        <a:rPr lang="en-US" sz="1100" dirty="0" err="1">
                          <a:latin typeface="Tahoma"/>
                          <a:ea typeface="Tahoma"/>
                          <a:cs typeface="Tahoma"/>
                          <a:sym typeface="Tahoma"/>
                        </a:rPr>
                        <a:t>למנוע</a:t>
                      </a:r>
                      <a:r>
                        <a:rPr lang="en-US" sz="1100" dirty="0">
                          <a:latin typeface="Tahoma"/>
                          <a:ea typeface="Tahoma"/>
                          <a:cs typeface="Tahoma"/>
                          <a:sym typeface="Tahoma"/>
                        </a:rPr>
                        <a:t> </a:t>
                      </a:r>
                      <a:r>
                        <a:rPr lang="en-US" sz="1100" dirty="0" err="1">
                          <a:latin typeface="Tahoma"/>
                          <a:ea typeface="Tahoma"/>
                          <a:cs typeface="Tahoma"/>
                          <a:sym typeface="Tahoma"/>
                        </a:rPr>
                        <a:t>נזקים</a:t>
                      </a:r>
                      <a:r>
                        <a:rPr lang="en-US" sz="1100" dirty="0">
                          <a:latin typeface="Tahoma"/>
                          <a:ea typeface="Tahoma"/>
                          <a:cs typeface="Tahoma"/>
                          <a:sym typeface="Tahoma"/>
                        </a:rPr>
                        <a:t> </a:t>
                      </a:r>
                      <a:r>
                        <a:rPr lang="en-US" sz="1100" dirty="0" err="1">
                          <a:latin typeface="Tahoma"/>
                          <a:ea typeface="Tahoma"/>
                          <a:cs typeface="Tahoma"/>
                          <a:sym typeface="Tahoma"/>
                        </a:rPr>
                        <a:t>ופגיעה</a:t>
                      </a:r>
                      <a:r>
                        <a:rPr lang="en-US" sz="1100" dirty="0">
                          <a:latin typeface="Tahoma"/>
                          <a:ea typeface="Tahoma"/>
                          <a:cs typeface="Tahoma"/>
                          <a:sym typeface="Tahoma"/>
                        </a:rPr>
                        <a:t> </a:t>
                      </a:r>
                      <a:r>
                        <a:rPr lang="en-US" sz="1100" dirty="0" err="1">
                          <a:latin typeface="Tahoma"/>
                          <a:ea typeface="Tahoma"/>
                          <a:cs typeface="Tahoma"/>
                          <a:sym typeface="Tahoma"/>
                        </a:rPr>
                        <a:t>בנפש</a:t>
                      </a:r>
                      <a:r>
                        <a:rPr lang="en-US" sz="1100" dirty="0">
                          <a:latin typeface="Tahoma"/>
                          <a:ea typeface="Tahoma"/>
                          <a:cs typeface="Tahoma"/>
                          <a:sym typeface="Tahoma"/>
                        </a:rPr>
                        <a:t> </a:t>
                      </a:r>
                      <a:r>
                        <a:rPr lang="en-US" sz="1100" dirty="0" err="1">
                          <a:latin typeface="Tahoma"/>
                          <a:ea typeface="Tahoma"/>
                          <a:cs typeface="Tahoma"/>
                          <a:sym typeface="Tahoma"/>
                        </a:rPr>
                        <a:t>ובציוד</a:t>
                      </a:r>
                      <a:r>
                        <a:rPr lang="en-US" sz="1100" dirty="0">
                          <a:latin typeface="Tahoma"/>
                          <a:ea typeface="Tahoma"/>
                          <a:cs typeface="Tahoma"/>
                          <a:sym typeface="Tahoma"/>
                        </a:rPr>
                        <a:t> </a:t>
                      </a:r>
                      <a:r>
                        <a:rPr lang="en-US" sz="1100" dirty="0" err="1">
                          <a:latin typeface="Tahoma"/>
                          <a:ea typeface="Tahoma"/>
                          <a:cs typeface="Tahoma"/>
                          <a:sym typeface="Tahoma"/>
                        </a:rPr>
                        <a:t>ע"י</a:t>
                      </a:r>
                      <a:r>
                        <a:rPr lang="en-US" sz="1100" dirty="0">
                          <a:latin typeface="Tahoma"/>
                          <a:ea typeface="Tahoma"/>
                          <a:cs typeface="Tahoma"/>
                          <a:sym typeface="Tahoma"/>
                        </a:rPr>
                        <a:t> חיזוי </a:t>
                      </a:r>
                      <a:r>
                        <a:rPr lang="en-US" sz="1100" dirty="0" err="1">
                          <a:latin typeface="Tahoma"/>
                          <a:ea typeface="Tahoma"/>
                          <a:cs typeface="Tahoma"/>
                          <a:sym typeface="Tahoma"/>
                        </a:rPr>
                        <a:t>הנתונים</a:t>
                      </a:r>
                      <a:r>
                        <a:rPr lang="en-US" sz="1100" dirty="0">
                          <a:latin typeface="Tahoma"/>
                          <a:ea typeface="Tahoma"/>
                          <a:cs typeface="Tahoma"/>
                          <a:sym typeface="Tahoma"/>
                        </a:rPr>
                        <a:t> </a:t>
                      </a:r>
                      <a:r>
                        <a:rPr lang="en-US" sz="1100" dirty="0" err="1">
                          <a:latin typeface="Tahoma"/>
                          <a:ea typeface="Tahoma"/>
                          <a:cs typeface="Tahoma"/>
                          <a:sym typeface="Tahoma"/>
                        </a:rPr>
                        <a:t>במאגרי</a:t>
                      </a:r>
                      <a:r>
                        <a:rPr lang="en-US" sz="1100" dirty="0">
                          <a:latin typeface="Tahoma"/>
                          <a:ea typeface="Tahoma"/>
                          <a:cs typeface="Tahoma"/>
                          <a:sym typeface="Tahoma"/>
                        </a:rPr>
                        <a:t> </a:t>
                      </a:r>
                      <a:r>
                        <a:rPr lang="en-US" sz="1100" dirty="0" err="1">
                          <a:latin typeface="Tahoma"/>
                          <a:ea typeface="Tahoma"/>
                          <a:cs typeface="Tahoma"/>
                          <a:sym typeface="Tahoma"/>
                        </a:rPr>
                        <a:t>מים</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התועלת בטכניקה זו היא</a:t>
                      </a:r>
                      <a:endParaRPr sz="1100">
                        <a:latin typeface="Tahoma"/>
                        <a:ea typeface="Tahoma"/>
                        <a:cs typeface="Tahoma"/>
                        <a:sym typeface="Tahoma"/>
                      </a:endParaRPr>
                    </a:p>
                    <a:p>
                      <a:pPr marL="0" marR="0" lvl="0" indent="0" algn="r" rtl="1">
                        <a:lnSpc>
                          <a:spcPct val="100000"/>
                        </a:lnSpc>
                        <a:spcBef>
                          <a:spcPts val="0"/>
                        </a:spcBef>
                        <a:spcAft>
                          <a:spcPts val="0"/>
                        </a:spcAft>
                        <a:buNone/>
                      </a:pPr>
                      <a:r>
                        <a:rPr lang="en-US" sz="1100">
                          <a:latin typeface="Tahoma"/>
                          <a:ea typeface="Tahoma"/>
                          <a:cs typeface="Tahoma"/>
                          <a:sym typeface="Tahoma"/>
                        </a:rPr>
                        <a:t>שמאפשרת למהנדסים במפעל לדעת מראש עד כמה אפשר להעמיס עבודה על כל מכונה (5)</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יעילות של מעל 80 אחוז בשלושת המודלים שפותחו המתוארים במאמר. יעילות המודלים תלויה בכמות המידע ההיסטורי אשר קיים אודות אותה מערכת  </a:t>
                      </a:r>
                      <a:endParaRPr sz="1100">
                        <a:latin typeface="Tahoma"/>
                        <a:ea typeface="Tahoma"/>
                        <a:cs typeface="Tahoma"/>
                        <a:sym typeface="Tahoma"/>
                      </a:endParaRPr>
                    </a:p>
                    <a:p>
                      <a:pPr marL="0" marR="0" lvl="0" indent="0" algn="r" rtl="1">
                        <a:lnSpc>
                          <a:spcPct val="100000"/>
                        </a:lnSpc>
                        <a:spcBef>
                          <a:spcPts val="0"/>
                        </a:spcBef>
                        <a:spcAft>
                          <a:spcPts val="0"/>
                        </a:spcAft>
                        <a:buNone/>
                      </a:pPr>
                      <a:r>
                        <a:rPr lang="en-US" sz="1100">
                          <a:latin typeface="Tahoma"/>
                          <a:ea typeface="Tahoma"/>
                          <a:cs typeface="Tahoma"/>
                          <a:sym typeface="Tahoma"/>
                        </a:rPr>
                        <a:t>(5)</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he-IL" sz="1100" dirty="0">
                          <a:latin typeface="Tahoma"/>
                          <a:ea typeface="Tahoma"/>
                          <a:cs typeface="Tahoma"/>
                          <a:sym typeface="Tahoma"/>
                        </a:rPr>
                        <a:t>על- ידי </a:t>
                      </a:r>
                      <a:r>
                        <a:rPr lang="en-US" sz="1100" dirty="0" err="1">
                          <a:latin typeface="Tahoma"/>
                          <a:ea typeface="Tahoma"/>
                          <a:cs typeface="Tahoma"/>
                          <a:sym typeface="Tahoma"/>
                        </a:rPr>
                        <a:t>הידיעה</a:t>
                      </a:r>
                      <a:r>
                        <a:rPr lang="en-US" sz="1100" dirty="0">
                          <a:latin typeface="Tahoma"/>
                          <a:ea typeface="Tahoma"/>
                          <a:cs typeface="Tahoma"/>
                          <a:sym typeface="Tahoma"/>
                        </a:rPr>
                        <a:t> </a:t>
                      </a:r>
                      <a:r>
                        <a:rPr lang="en-US" sz="1100" dirty="0" err="1">
                          <a:latin typeface="Tahoma"/>
                          <a:ea typeface="Tahoma"/>
                          <a:cs typeface="Tahoma"/>
                          <a:sym typeface="Tahoma"/>
                        </a:rPr>
                        <a:t>איזה</a:t>
                      </a:r>
                      <a:r>
                        <a:rPr lang="en-US" sz="1100" dirty="0">
                          <a:latin typeface="Tahoma"/>
                          <a:ea typeface="Tahoma"/>
                          <a:cs typeface="Tahoma"/>
                          <a:sym typeface="Tahoma"/>
                        </a:rPr>
                        <a:t> </a:t>
                      </a:r>
                      <a:r>
                        <a:rPr lang="en-US" sz="1100" dirty="0" err="1">
                          <a:latin typeface="Tahoma"/>
                          <a:ea typeface="Tahoma"/>
                          <a:cs typeface="Tahoma"/>
                          <a:sym typeface="Tahoma"/>
                        </a:rPr>
                        <a:t>ציוד</a:t>
                      </a:r>
                      <a:r>
                        <a:rPr lang="en-US" sz="1100" dirty="0">
                          <a:latin typeface="Tahoma"/>
                          <a:ea typeface="Tahoma"/>
                          <a:cs typeface="Tahoma"/>
                          <a:sym typeface="Tahoma"/>
                        </a:rPr>
                        <a:t> </a:t>
                      </a:r>
                      <a:r>
                        <a:rPr lang="en-US" sz="1100" dirty="0" err="1">
                          <a:latin typeface="Tahoma"/>
                          <a:ea typeface="Tahoma"/>
                          <a:cs typeface="Tahoma"/>
                          <a:sym typeface="Tahoma"/>
                        </a:rPr>
                        <a:t>או</a:t>
                      </a:r>
                      <a:r>
                        <a:rPr lang="en-US" sz="1100" dirty="0">
                          <a:latin typeface="Tahoma"/>
                          <a:ea typeface="Tahoma"/>
                          <a:cs typeface="Tahoma"/>
                          <a:sym typeface="Tahoma"/>
                        </a:rPr>
                        <a:t> </a:t>
                      </a:r>
                      <a:r>
                        <a:rPr lang="en-US" sz="1100" dirty="0" err="1">
                          <a:latin typeface="Tahoma"/>
                          <a:ea typeface="Tahoma"/>
                          <a:cs typeface="Tahoma"/>
                          <a:sym typeface="Tahoma"/>
                        </a:rPr>
                        <a:t>רכיבים</a:t>
                      </a:r>
                      <a:r>
                        <a:rPr lang="en-US" sz="1100" dirty="0">
                          <a:latin typeface="Tahoma"/>
                          <a:ea typeface="Tahoma"/>
                          <a:cs typeface="Tahoma"/>
                          <a:sym typeface="Tahoma"/>
                        </a:rPr>
                        <a:t> </a:t>
                      </a:r>
                      <a:r>
                        <a:rPr lang="en-US" sz="1100" dirty="0" err="1">
                          <a:latin typeface="Tahoma"/>
                          <a:ea typeface="Tahoma"/>
                          <a:cs typeface="Tahoma"/>
                          <a:sym typeface="Tahoma"/>
                        </a:rPr>
                        <a:t>זקוק</a:t>
                      </a:r>
                      <a:r>
                        <a:rPr lang="en-US" sz="1100" dirty="0">
                          <a:latin typeface="Tahoma"/>
                          <a:ea typeface="Tahoma"/>
                          <a:cs typeface="Tahoma"/>
                          <a:sym typeface="Tahoma"/>
                        </a:rPr>
                        <a:t> </a:t>
                      </a:r>
                      <a:r>
                        <a:rPr lang="en-US" sz="1100" dirty="0" err="1">
                          <a:latin typeface="Tahoma"/>
                          <a:ea typeface="Tahoma"/>
                          <a:cs typeface="Tahoma"/>
                          <a:sym typeface="Tahoma"/>
                        </a:rPr>
                        <a:t>לתחזוקה</a:t>
                      </a:r>
                      <a:r>
                        <a:rPr lang="en-US" sz="1100" dirty="0">
                          <a:latin typeface="Tahoma"/>
                          <a:ea typeface="Tahoma"/>
                          <a:cs typeface="Tahoma"/>
                          <a:sym typeface="Tahoma"/>
                        </a:rPr>
                        <a:t> </a:t>
                      </a:r>
                      <a:r>
                        <a:rPr lang="en-US" sz="1100" dirty="0" err="1">
                          <a:latin typeface="Tahoma"/>
                          <a:ea typeface="Tahoma"/>
                          <a:cs typeface="Tahoma"/>
                          <a:sym typeface="Tahoma"/>
                        </a:rPr>
                        <a:t>ניתן</a:t>
                      </a:r>
                      <a:r>
                        <a:rPr lang="en-US" sz="1100" dirty="0">
                          <a:latin typeface="Tahoma"/>
                          <a:ea typeface="Tahoma"/>
                          <a:cs typeface="Tahoma"/>
                          <a:sym typeface="Tahoma"/>
                        </a:rPr>
                        <a:t> </a:t>
                      </a:r>
                      <a:r>
                        <a:rPr lang="en-US" sz="1100" dirty="0" err="1">
                          <a:latin typeface="Tahoma"/>
                          <a:ea typeface="Tahoma"/>
                          <a:cs typeface="Tahoma"/>
                          <a:sym typeface="Tahoma"/>
                        </a:rPr>
                        <a:t>לתכנן</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עבודת</a:t>
                      </a:r>
                      <a:r>
                        <a:rPr lang="en-US" sz="1100" dirty="0">
                          <a:latin typeface="Tahoma"/>
                          <a:ea typeface="Tahoma"/>
                          <a:cs typeface="Tahoma"/>
                          <a:sym typeface="Tahoma"/>
                        </a:rPr>
                        <a:t> </a:t>
                      </a:r>
                      <a:r>
                        <a:rPr lang="en-US" sz="1100" dirty="0" err="1">
                          <a:latin typeface="Tahoma"/>
                          <a:ea typeface="Tahoma"/>
                          <a:cs typeface="Tahoma"/>
                          <a:sym typeface="Tahoma"/>
                        </a:rPr>
                        <a:t>התחזוקה</a:t>
                      </a:r>
                      <a:r>
                        <a:rPr lang="en-US" sz="1100" dirty="0">
                          <a:latin typeface="Tahoma"/>
                          <a:ea typeface="Tahoma"/>
                          <a:cs typeface="Tahoma"/>
                          <a:sym typeface="Tahoma"/>
                        </a:rPr>
                        <a:t> </a:t>
                      </a:r>
                      <a:r>
                        <a:rPr lang="en-US" sz="1100" dirty="0" err="1">
                          <a:latin typeface="Tahoma"/>
                          <a:ea typeface="Tahoma"/>
                          <a:cs typeface="Tahoma"/>
                          <a:sym typeface="Tahoma"/>
                        </a:rPr>
                        <a:t>באופן</a:t>
                      </a:r>
                      <a:r>
                        <a:rPr lang="en-US" sz="1100" dirty="0">
                          <a:latin typeface="Tahoma"/>
                          <a:ea typeface="Tahoma"/>
                          <a:cs typeface="Tahoma"/>
                          <a:sym typeface="Tahoma"/>
                        </a:rPr>
                        <a:t> </a:t>
                      </a:r>
                      <a:r>
                        <a:rPr lang="en-US" sz="1100" dirty="0" err="1">
                          <a:latin typeface="Tahoma"/>
                          <a:ea typeface="Tahoma"/>
                          <a:cs typeface="Tahoma"/>
                          <a:sym typeface="Tahoma"/>
                        </a:rPr>
                        <a:t>טוב</a:t>
                      </a:r>
                      <a:r>
                        <a:rPr lang="en-US" sz="1100" dirty="0">
                          <a:latin typeface="Tahoma"/>
                          <a:ea typeface="Tahoma"/>
                          <a:cs typeface="Tahoma"/>
                          <a:sym typeface="Tahoma"/>
                        </a:rPr>
                        <a:t> </a:t>
                      </a:r>
                      <a:r>
                        <a:rPr lang="en-US" sz="1100" dirty="0" err="1">
                          <a:latin typeface="Tahoma"/>
                          <a:ea typeface="Tahoma"/>
                          <a:cs typeface="Tahoma"/>
                          <a:sym typeface="Tahoma"/>
                        </a:rPr>
                        <a:t>יותר</a:t>
                      </a:r>
                      <a:r>
                        <a:rPr lang="en-US" sz="1100" dirty="0">
                          <a:latin typeface="Tahoma"/>
                          <a:ea typeface="Tahoma"/>
                          <a:cs typeface="Tahoma"/>
                          <a:sym typeface="Tahoma"/>
                        </a:rPr>
                        <a:t> </a:t>
                      </a:r>
                      <a:r>
                        <a:rPr lang="en-US" sz="1100" dirty="0" err="1">
                          <a:latin typeface="Tahoma"/>
                          <a:ea typeface="Tahoma"/>
                          <a:cs typeface="Tahoma"/>
                          <a:sym typeface="Tahoma"/>
                        </a:rPr>
                        <a:t>ומה</a:t>
                      </a:r>
                      <a:r>
                        <a:rPr lang="en-US" sz="1100" dirty="0">
                          <a:latin typeface="Tahoma"/>
                          <a:ea typeface="Tahoma"/>
                          <a:cs typeface="Tahoma"/>
                          <a:sym typeface="Tahoma"/>
                        </a:rPr>
                        <a:t> </a:t>
                      </a:r>
                      <a:r>
                        <a:rPr lang="en-US" sz="1100" dirty="0" err="1">
                          <a:latin typeface="Tahoma"/>
                          <a:ea typeface="Tahoma"/>
                          <a:cs typeface="Tahoma"/>
                          <a:sym typeface="Tahoma"/>
                        </a:rPr>
                        <a:t>שהיה</a:t>
                      </a:r>
                      <a:r>
                        <a:rPr lang="en-US" sz="1100" dirty="0">
                          <a:latin typeface="Tahoma"/>
                          <a:ea typeface="Tahoma"/>
                          <a:cs typeface="Tahoma"/>
                          <a:sym typeface="Tahoma"/>
                        </a:rPr>
                        <a:t> </a:t>
                      </a:r>
                      <a:r>
                        <a:rPr lang="en-US" sz="1100" dirty="0" err="1">
                          <a:latin typeface="Tahoma"/>
                          <a:ea typeface="Tahoma"/>
                          <a:cs typeface="Tahoma"/>
                          <a:sym typeface="Tahoma"/>
                        </a:rPr>
                        <a:t>נחשב</a:t>
                      </a:r>
                      <a:r>
                        <a:rPr lang="en-US" sz="1100" dirty="0">
                          <a:latin typeface="Tahoma"/>
                          <a:ea typeface="Tahoma"/>
                          <a:cs typeface="Tahoma"/>
                          <a:sym typeface="Tahoma"/>
                        </a:rPr>
                        <a:t> </a:t>
                      </a:r>
                      <a:r>
                        <a:rPr lang="en-US" sz="1100" dirty="0" err="1">
                          <a:latin typeface="Tahoma"/>
                          <a:ea typeface="Tahoma"/>
                          <a:cs typeface="Tahoma"/>
                          <a:sym typeface="Tahoma"/>
                        </a:rPr>
                        <a:t>כעצירה</a:t>
                      </a:r>
                      <a:r>
                        <a:rPr lang="en-US" sz="1100" dirty="0">
                          <a:latin typeface="Tahoma"/>
                          <a:ea typeface="Tahoma"/>
                          <a:cs typeface="Tahoma"/>
                          <a:sym typeface="Tahoma"/>
                        </a:rPr>
                        <a:t> </a:t>
                      </a:r>
                      <a:r>
                        <a:rPr lang="en-US" sz="1100" dirty="0" err="1">
                          <a:latin typeface="Tahoma"/>
                          <a:ea typeface="Tahoma"/>
                          <a:cs typeface="Tahoma"/>
                          <a:sym typeface="Tahoma"/>
                        </a:rPr>
                        <a:t>לא</a:t>
                      </a:r>
                      <a:r>
                        <a:rPr lang="en-US" sz="1100" dirty="0">
                          <a:latin typeface="Tahoma"/>
                          <a:ea typeface="Tahoma"/>
                          <a:cs typeface="Tahoma"/>
                          <a:sym typeface="Tahoma"/>
                        </a:rPr>
                        <a:t> </a:t>
                      </a:r>
                      <a:r>
                        <a:rPr lang="en-US" sz="1100" dirty="0" err="1">
                          <a:latin typeface="Tahoma"/>
                          <a:ea typeface="Tahoma"/>
                          <a:cs typeface="Tahoma"/>
                          <a:sym typeface="Tahoma"/>
                        </a:rPr>
                        <a:t>מתוכננת</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המכונה</a:t>
                      </a:r>
                      <a:r>
                        <a:rPr lang="en-US" sz="1100" dirty="0">
                          <a:latin typeface="Tahoma"/>
                          <a:ea typeface="Tahoma"/>
                          <a:cs typeface="Tahoma"/>
                          <a:sym typeface="Tahoma"/>
                        </a:rPr>
                        <a:t> </a:t>
                      </a:r>
                      <a:r>
                        <a:rPr lang="en-US" sz="1100" dirty="0" err="1">
                          <a:latin typeface="Tahoma"/>
                          <a:ea typeface="Tahoma"/>
                          <a:cs typeface="Tahoma"/>
                          <a:sym typeface="Tahoma"/>
                        </a:rPr>
                        <a:t>והפסקת</a:t>
                      </a:r>
                      <a:r>
                        <a:rPr lang="en-US" sz="1100" dirty="0">
                          <a:latin typeface="Tahoma"/>
                          <a:ea typeface="Tahoma"/>
                          <a:cs typeface="Tahoma"/>
                          <a:sym typeface="Tahoma"/>
                        </a:rPr>
                        <a:t> </a:t>
                      </a:r>
                      <a:r>
                        <a:rPr lang="en-US" sz="1100" dirty="0" err="1">
                          <a:latin typeface="Tahoma"/>
                          <a:ea typeface="Tahoma"/>
                          <a:cs typeface="Tahoma"/>
                          <a:sym typeface="Tahoma"/>
                        </a:rPr>
                        <a:t>העבודה</a:t>
                      </a:r>
                      <a:r>
                        <a:rPr lang="en-US" sz="1100" dirty="0">
                          <a:latin typeface="Tahoma"/>
                          <a:ea typeface="Tahoma"/>
                          <a:cs typeface="Tahoma"/>
                          <a:sym typeface="Tahoma"/>
                        </a:rPr>
                        <a:t> </a:t>
                      </a:r>
                      <a:r>
                        <a:rPr lang="en-US" sz="1100" dirty="0" err="1">
                          <a:latin typeface="Tahoma"/>
                          <a:ea typeface="Tahoma"/>
                          <a:cs typeface="Tahoma"/>
                          <a:sym typeface="Tahoma"/>
                        </a:rPr>
                        <a:t>יהפוך</a:t>
                      </a:r>
                      <a:r>
                        <a:rPr lang="en-US" sz="1100" dirty="0">
                          <a:latin typeface="Tahoma"/>
                          <a:ea typeface="Tahoma"/>
                          <a:cs typeface="Tahoma"/>
                          <a:sym typeface="Tahoma"/>
                        </a:rPr>
                        <a:t> </a:t>
                      </a:r>
                      <a:r>
                        <a:rPr lang="en-US" sz="1100" dirty="0" err="1">
                          <a:latin typeface="Tahoma"/>
                          <a:ea typeface="Tahoma"/>
                          <a:cs typeface="Tahoma"/>
                          <a:sym typeface="Tahoma"/>
                        </a:rPr>
                        <a:t>לעצירות</a:t>
                      </a:r>
                      <a:r>
                        <a:rPr lang="en-US" sz="1100" dirty="0">
                          <a:latin typeface="Tahoma"/>
                          <a:ea typeface="Tahoma"/>
                          <a:cs typeface="Tahoma"/>
                          <a:sym typeface="Tahoma"/>
                        </a:rPr>
                        <a:t> </a:t>
                      </a:r>
                      <a:r>
                        <a:rPr lang="en-US" sz="1100" dirty="0" err="1">
                          <a:latin typeface="Tahoma"/>
                          <a:ea typeface="Tahoma"/>
                          <a:cs typeface="Tahoma"/>
                          <a:sym typeface="Tahoma"/>
                        </a:rPr>
                        <a:t>קצרות</a:t>
                      </a:r>
                      <a:r>
                        <a:rPr lang="en-US" sz="1100" dirty="0">
                          <a:latin typeface="Tahoma"/>
                          <a:ea typeface="Tahoma"/>
                          <a:cs typeface="Tahoma"/>
                          <a:sym typeface="Tahoma"/>
                        </a:rPr>
                        <a:t> </a:t>
                      </a:r>
                      <a:r>
                        <a:rPr lang="en-US" sz="1100" dirty="0" err="1">
                          <a:latin typeface="Tahoma"/>
                          <a:ea typeface="Tahoma"/>
                          <a:cs typeface="Tahoma"/>
                          <a:sym typeface="Tahoma"/>
                        </a:rPr>
                        <a:t>ויחסוך</a:t>
                      </a:r>
                      <a:r>
                        <a:rPr lang="en-US" sz="1100" dirty="0">
                          <a:latin typeface="Tahoma"/>
                          <a:ea typeface="Tahoma"/>
                          <a:cs typeface="Tahoma"/>
                          <a:sym typeface="Tahoma"/>
                        </a:rPr>
                        <a:t> </a:t>
                      </a:r>
                      <a:r>
                        <a:rPr lang="en-US" sz="1100" dirty="0" err="1">
                          <a:latin typeface="Tahoma"/>
                          <a:ea typeface="Tahoma"/>
                          <a:cs typeface="Tahoma"/>
                          <a:sym typeface="Tahoma"/>
                        </a:rPr>
                        <a:t>משאבים</a:t>
                      </a:r>
                      <a:r>
                        <a:rPr lang="en-US" sz="1100" dirty="0">
                          <a:latin typeface="Tahoma"/>
                          <a:ea typeface="Tahoma"/>
                          <a:cs typeface="Tahoma"/>
                          <a:sym typeface="Tahoma"/>
                        </a:rPr>
                        <a:t> </a:t>
                      </a:r>
                      <a:r>
                        <a:rPr lang="en-US" sz="1100" dirty="0" err="1">
                          <a:latin typeface="Tahoma"/>
                          <a:ea typeface="Tahoma"/>
                          <a:cs typeface="Tahoma"/>
                          <a:sym typeface="Tahoma"/>
                        </a:rPr>
                        <a:t>וכסף</a:t>
                      </a:r>
                      <a:r>
                        <a:rPr lang="en-US" sz="1100" dirty="0">
                          <a:latin typeface="Tahoma"/>
                          <a:ea typeface="Tahoma"/>
                          <a:cs typeface="Tahoma"/>
                          <a:sym typeface="Tahoma"/>
                        </a:rPr>
                        <a:t>. (5)</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היתרונות המרכזיים של הכניקה הינם יכולות ניתוח גבוהות ומדוייקות וכמובן יצירת מנגנוני אחזקה משתלמים, כלומר - אחזקה שתואמת את הצורך ואינה מסתמכת על מרווחי זמן קבועים - חוסכת משמעותית כ"א ומשאבים, וכן שומרת על רכיבי המערכת לאורך זמן. (1)</a:t>
                      </a:r>
                      <a:endParaRPr sz="1100">
                        <a:latin typeface="Tahoma"/>
                        <a:ea typeface="Tahoma"/>
                        <a:cs typeface="Tahoma"/>
                        <a:sym typeface="Tahoma"/>
                      </a:endParaRPr>
                    </a:p>
                  </a:txBody>
                  <a:tcPr marL="91425" marR="91425" marT="91425" marB="91425"/>
                </a:tc>
                <a:tc>
                  <a:txBody>
                    <a:bodyPr/>
                    <a:lstStyle/>
                    <a:p>
                      <a:pPr marL="0" lvl="0" indent="0" algn="ctr" rtl="1">
                        <a:spcBef>
                          <a:spcPts val="0"/>
                        </a:spcBef>
                        <a:spcAft>
                          <a:spcPts val="0"/>
                        </a:spcAft>
                        <a:buNone/>
                      </a:pPr>
                      <a:r>
                        <a:rPr lang="en-US" sz="1600" b="1">
                          <a:solidFill>
                            <a:schemeClr val="dk1"/>
                          </a:solidFill>
                          <a:latin typeface="Tahoma"/>
                          <a:ea typeface="Tahoma"/>
                          <a:cs typeface="Tahoma"/>
                          <a:sym typeface="Tahoma"/>
                        </a:rPr>
                        <a:t>תועלת</a:t>
                      </a:r>
                      <a:endParaRPr sz="1600" b="1">
                        <a:solidFill>
                          <a:schemeClr val="dk1"/>
                        </a:solidFill>
                        <a:latin typeface="Tahoma"/>
                        <a:ea typeface="Tahoma"/>
                        <a:cs typeface="Tahoma"/>
                        <a:sym typeface="Tahoma"/>
                      </a:endParaRPr>
                    </a:p>
                  </a:txBody>
                  <a:tcPr marL="91425" marR="91425" marT="91425" marB="91425" anchor="ctr"/>
                </a:tc>
                <a:extLst>
                  <a:ext uri="{0D108BD9-81ED-4DB2-BD59-A6C34878D82A}">
                    <a16:rowId xmlns:a16="http://schemas.microsoft.com/office/drawing/2014/main" val="10001"/>
                  </a:ext>
                </a:extLst>
              </a:tr>
              <a:tr h="770825">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טכניקה זו לוקח זמן לממש מכיוון שהכל מתבסס על איסוף נתונים. כמה שיהיו יותר נתונים עם חלוף הזמן ככה המערכת תלמד את עצמה ואת מירב המצבים שיכולים לקרות (במקרה שלנו במאגרי מים)</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לא לוקח הרבה זמן לממש הטכניקה אבל הטכניקה הזו היא תהיה יותר מדויקת עם הזמן</a:t>
                      </a:r>
                      <a:endParaRPr sz="1100">
                        <a:latin typeface="Tahoma"/>
                        <a:ea typeface="Tahoma"/>
                        <a:cs typeface="Tahoma"/>
                        <a:sym typeface="Tahoma"/>
                      </a:endParaRPr>
                    </a:p>
                    <a:p>
                      <a:pPr marL="0" marR="0" lvl="0" indent="0" algn="r" rtl="1">
                        <a:lnSpc>
                          <a:spcPct val="100000"/>
                        </a:lnSpc>
                        <a:spcBef>
                          <a:spcPts val="0"/>
                        </a:spcBef>
                        <a:spcAft>
                          <a:spcPts val="0"/>
                        </a:spcAft>
                        <a:buNone/>
                      </a:pPr>
                      <a:r>
                        <a:rPr lang="en-US" sz="1100">
                          <a:latin typeface="Tahoma"/>
                          <a:ea typeface="Tahoma"/>
                          <a:cs typeface="Tahoma"/>
                          <a:sym typeface="Tahoma"/>
                        </a:rPr>
                        <a:t>(3)   </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זמן</a:t>
                      </a:r>
                      <a:r>
                        <a:rPr lang="en-US" sz="1100" dirty="0">
                          <a:latin typeface="Tahoma"/>
                          <a:ea typeface="Tahoma"/>
                          <a:cs typeface="Tahoma"/>
                          <a:sym typeface="Tahoma"/>
                        </a:rPr>
                        <a:t> </a:t>
                      </a:r>
                      <a:r>
                        <a:rPr lang="en-US" sz="1100" dirty="0" err="1">
                          <a:latin typeface="Tahoma"/>
                          <a:ea typeface="Tahoma"/>
                          <a:cs typeface="Tahoma"/>
                          <a:sym typeface="Tahoma"/>
                        </a:rPr>
                        <a:t>יישום</a:t>
                      </a:r>
                      <a:r>
                        <a:rPr lang="en-US" sz="1100" dirty="0">
                          <a:latin typeface="Tahoma"/>
                          <a:ea typeface="Tahoma"/>
                          <a:cs typeface="Tahoma"/>
                          <a:sym typeface="Tahoma"/>
                        </a:rPr>
                        <a:t> </a:t>
                      </a:r>
                      <a:r>
                        <a:rPr lang="en-US" sz="1100" dirty="0" err="1">
                          <a:latin typeface="Tahoma"/>
                          <a:ea typeface="Tahoma"/>
                          <a:cs typeface="Tahoma"/>
                          <a:sym typeface="Tahoma"/>
                        </a:rPr>
                        <a:t>הטכניקה</a:t>
                      </a:r>
                      <a:r>
                        <a:rPr lang="en-US" sz="1100" dirty="0">
                          <a:latin typeface="Tahoma"/>
                          <a:ea typeface="Tahoma"/>
                          <a:cs typeface="Tahoma"/>
                          <a:sym typeface="Tahoma"/>
                        </a:rPr>
                        <a:t> הוא </a:t>
                      </a:r>
                      <a:r>
                        <a:rPr lang="en-US" sz="1100" dirty="0" err="1">
                          <a:latin typeface="Tahoma"/>
                          <a:ea typeface="Tahoma"/>
                          <a:cs typeface="Tahoma"/>
                          <a:sym typeface="Tahoma"/>
                        </a:rPr>
                        <a:t>לא</a:t>
                      </a:r>
                      <a:r>
                        <a:rPr lang="en-US" sz="1100" dirty="0">
                          <a:latin typeface="Tahoma"/>
                          <a:ea typeface="Tahoma"/>
                          <a:cs typeface="Tahoma"/>
                          <a:sym typeface="Tahoma"/>
                        </a:rPr>
                        <a:t> </a:t>
                      </a:r>
                      <a:r>
                        <a:rPr lang="en-US" sz="1100" dirty="0" err="1">
                          <a:latin typeface="Tahoma"/>
                          <a:ea typeface="Tahoma"/>
                          <a:cs typeface="Tahoma"/>
                          <a:sym typeface="Tahoma"/>
                        </a:rPr>
                        <a:t>רב</a:t>
                      </a:r>
                      <a:r>
                        <a:rPr lang="en-US" sz="1100" dirty="0">
                          <a:latin typeface="Tahoma"/>
                          <a:ea typeface="Tahoma"/>
                          <a:cs typeface="Tahoma"/>
                          <a:sym typeface="Tahoma"/>
                        </a:rPr>
                        <a:t> </a:t>
                      </a:r>
                      <a:r>
                        <a:rPr lang="en-US" sz="1100" dirty="0" err="1">
                          <a:latin typeface="Tahoma"/>
                          <a:ea typeface="Tahoma"/>
                          <a:cs typeface="Tahoma"/>
                          <a:sym typeface="Tahoma"/>
                        </a:rPr>
                        <a:t>אולם</a:t>
                      </a:r>
                      <a:r>
                        <a:rPr lang="en-US" sz="1100" dirty="0">
                          <a:latin typeface="Tahoma"/>
                          <a:ea typeface="Tahoma"/>
                          <a:cs typeface="Tahoma"/>
                          <a:sym typeface="Tahoma"/>
                        </a:rPr>
                        <a:t> </a:t>
                      </a:r>
                      <a:r>
                        <a:rPr lang="en-US" sz="1100" dirty="0" err="1">
                          <a:latin typeface="Tahoma"/>
                          <a:ea typeface="Tahoma"/>
                          <a:cs typeface="Tahoma"/>
                          <a:sym typeface="Tahoma"/>
                        </a:rPr>
                        <a:t>ככל</a:t>
                      </a:r>
                      <a:r>
                        <a:rPr lang="en-US" sz="1100" dirty="0">
                          <a:latin typeface="Tahoma"/>
                          <a:ea typeface="Tahoma"/>
                          <a:cs typeface="Tahoma"/>
                          <a:sym typeface="Tahoma"/>
                        </a:rPr>
                        <a:t> </a:t>
                      </a:r>
                      <a:r>
                        <a:rPr lang="en-US" sz="1100" dirty="0" err="1">
                          <a:latin typeface="Tahoma"/>
                          <a:ea typeface="Tahoma"/>
                          <a:cs typeface="Tahoma"/>
                          <a:sym typeface="Tahoma"/>
                        </a:rPr>
                        <a:t>שיהיה</a:t>
                      </a:r>
                      <a:r>
                        <a:rPr lang="en-US" sz="1100" dirty="0">
                          <a:latin typeface="Tahoma"/>
                          <a:ea typeface="Tahoma"/>
                          <a:cs typeface="Tahoma"/>
                          <a:sym typeface="Tahoma"/>
                        </a:rPr>
                        <a:t> </a:t>
                      </a:r>
                      <a:r>
                        <a:rPr lang="en-US" sz="1100" dirty="0" err="1">
                          <a:latin typeface="Tahoma"/>
                          <a:ea typeface="Tahoma"/>
                          <a:cs typeface="Tahoma"/>
                          <a:sym typeface="Tahoma"/>
                        </a:rPr>
                        <a:t>יותר</a:t>
                      </a:r>
                      <a:r>
                        <a:rPr lang="en-US" sz="1100" dirty="0">
                          <a:latin typeface="Tahoma"/>
                          <a:ea typeface="Tahoma"/>
                          <a:cs typeface="Tahoma"/>
                          <a:sym typeface="Tahoma"/>
                        </a:rPr>
                        <a:t> </a:t>
                      </a:r>
                      <a:r>
                        <a:rPr lang="en-US" sz="1100" dirty="0" err="1">
                          <a:latin typeface="Tahoma"/>
                          <a:ea typeface="Tahoma"/>
                          <a:cs typeface="Tahoma"/>
                          <a:sym typeface="Tahoma"/>
                        </a:rPr>
                        <a:t>מידע</a:t>
                      </a:r>
                      <a:r>
                        <a:rPr lang="en-US" sz="1100" dirty="0">
                          <a:latin typeface="Tahoma"/>
                          <a:ea typeface="Tahoma"/>
                          <a:cs typeface="Tahoma"/>
                          <a:sym typeface="Tahoma"/>
                        </a:rPr>
                        <a:t> </a:t>
                      </a:r>
                      <a:r>
                        <a:rPr lang="en-US" sz="1100" dirty="0" err="1">
                          <a:latin typeface="Tahoma"/>
                          <a:ea typeface="Tahoma"/>
                          <a:cs typeface="Tahoma"/>
                          <a:sym typeface="Tahoma"/>
                        </a:rPr>
                        <a:t>היסטורי</a:t>
                      </a:r>
                      <a:r>
                        <a:rPr lang="en-US" sz="1100" dirty="0">
                          <a:latin typeface="Tahoma"/>
                          <a:ea typeface="Tahoma"/>
                          <a:cs typeface="Tahoma"/>
                          <a:sym typeface="Tahoma"/>
                        </a:rPr>
                        <a:t> </a:t>
                      </a:r>
                      <a:r>
                        <a:rPr lang="en-US" sz="1100" dirty="0" err="1">
                          <a:latin typeface="Tahoma"/>
                          <a:ea typeface="Tahoma"/>
                          <a:cs typeface="Tahoma"/>
                          <a:sym typeface="Tahoma"/>
                        </a:rPr>
                        <a:t>אודות</a:t>
                      </a:r>
                      <a:r>
                        <a:rPr lang="en-US" sz="1100" dirty="0">
                          <a:latin typeface="Tahoma"/>
                          <a:ea typeface="Tahoma"/>
                          <a:cs typeface="Tahoma"/>
                          <a:sym typeface="Tahoma"/>
                        </a:rPr>
                        <a:t> </a:t>
                      </a:r>
                      <a:r>
                        <a:rPr lang="en-US" sz="1100" dirty="0" err="1">
                          <a:latin typeface="Tahoma"/>
                          <a:ea typeface="Tahoma"/>
                          <a:cs typeface="Tahoma"/>
                          <a:sym typeface="Tahoma"/>
                        </a:rPr>
                        <a:t>אותה</a:t>
                      </a:r>
                      <a:r>
                        <a:rPr lang="en-US" sz="1100" dirty="0">
                          <a:latin typeface="Tahoma"/>
                          <a:ea typeface="Tahoma"/>
                          <a:cs typeface="Tahoma"/>
                          <a:sym typeface="Tahoma"/>
                        </a:rPr>
                        <a:t> </a:t>
                      </a:r>
                      <a:r>
                        <a:rPr lang="en-US" sz="1100" dirty="0" err="1">
                          <a:latin typeface="Tahoma"/>
                          <a:ea typeface="Tahoma"/>
                          <a:cs typeface="Tahoma"/>
                          <a:sym typeface="Tahoma"/>
                        </a:rPr>
                        <a:t>מערכת</a:t>
                      </a:r>
                      <a:r>
                        <a:rPr lang="en-US" sz="1100" dirty="0">
                          <a:latin typeface="Tahoma"/>
                          <a:ea typeface="Tahoma"/>
                          <a:cs typeface="Tahoma"/>
                          <a:sym typeface="Tahoma"/>
                        </a:rPr>
                        <a:t> </a:t>
                      </a:r>
                      <a:r>
                        <a:rPr lang="en-US" sz="1100" dirty="0" err="1">
                          <a:latin typeface="Tahoma"/>
                          <a:ea typeface="Tahoma"/>
                          <a:cs typeface="Tahoma"/>
                          <a:sym typeface="Tahoma"/>
                        </a:rPr>
                        <a:t>ככה</a:t>
                      </a:r>
                      <a:r>
                        <a:rPr lang="en-US" sz="1100" dirty="0">
                          <a:latin typeface="Tahoma"/>
                          <a:ea typeface="Tahoma"/>
                          <a:cs typeface="Tahoma"/>
                          <a:sym typeface="Tahoma"/>
                        </a:rPr>
                        <a:t> </a:t>
                      </a:r>
                      <a:r>
                        <a:rPr lang="en-US" sz="1100" dirty="0" err="1">
                          <a:latin typeface="Tahoma"/>
                          <a:ea typeface="Tahoma"/>
                          <a:cs typeface="Tahoma"/>
                          <a:sym typeface="Tahoma"/>
                        </a:rPr>
                        <a:t>המודלים</a:t>
                      </a:r>
                      <a:r>
                        <a:rPr lang="en-US" sz="1100" dirty="0">
                          <a:latin typeface="Tahoma"/>
                          <a:ea typeface="Tahoma"/>
                          <a:cs typeface="Tahoma"/>
                          <a:sym typeface="Tahoma"/>
                        </a:rPr>
                        <a:t> </a:t>
                      </a:r>
                      <a:r>
                        <a:rPr lang="en-US" sz="1100" dirty="0" err="1">
                          <a:latin typeface="Tahoma"/>
                          <a:ea typeface="Tahoma"/>
                          <a:cs typeface="Tahoma"/>
                          <a:sym typeface="Tahoma"/>
                        </a:rPr>
                        <a:t>יהיו</a:t>
                      </a:r>
                      <a:r>
                        <a:rPr lang="en-US" sz="1100" dirty="0">
                          <a:latin typeface="Tahoma"/>
                          <a:ea typeface="Tahoma"/>
                          <a:cs typeface="Tahoma"/>
                          <a:sym typeface="Tahoma"/>
                        </a:rPr>
                        <a:t> </a:t>
                      </a:r>
                      <a:r>
                        <a:rPr lang="en-US" sz="1100" dirty="0" err="1">
                          <a:latin typeface="Tahoma"/>
                          <a:ea typeface="Tahoma"/>
                          <a:cs typeface="Tahoma"/>
                          <a:sym typeface="Tahoma"/>
                        </a:rPr>
                        <a:t>יותר</a:t>
                      </a:r>
                      <a:r>
                        <a:rPr lang="en-US" sz="1100" dirty="0">
                          <a:latin typeface="Tahoma"/>
                          <a:ea typeface="Tahoma"/>
                          <a:cs typeface="Tahoma"/>
                          <a:sym typeface="Tahoma"/>
                        </a:rPr>
                        <a:t> </a:t>
                      </a:r>
                      <a:r>
                        <a:rPr lang="en-US" sz="1100" dirty="0" err="1">
                          <a:latin typeface="Tahoma"/>
                          <a:ea typeface="Tahoma"/>
                          <a:cs typeface="Tahoma"/>
                          <a:sym typeface="Tahoma"/>
                        </a:rPr>
                        <a:t>יעילים</a:t>
                      </a:r>
                      <a:r>
                        <a:rPr lang="en-US" sz="1100" dirty="0">
                          <a:latin typeface="Tahoma"/>
                          <a:ea typeface="Tahoma"/>
                          <a:cs typeface="Tahoma"/>
                          <a:sym typeface="Tahoma"/>
                        </a:rPr>
                        <a:t> </a:t>
                      </a:r>
                      <a:r>
                        <a:rPr lang="en-US" sz="1100" dirty="0" err="1">
                          <a:latin typeface="Tahoma"/>
                          <a:ea typeface="Tahoma"/>
                          <a:cs typeface="Tahoma"/>
                          <a:sym typeface="Tahoma"/>
                        </a:rPr>
                        <a:t>ומדויקים</a:t>
                      </a:r>
                      <a:r>
                        <a:rPr lang="en-US" sz="1100" dirty="0">
                          <a:latin typeface="Tahoma"/>
                          <a:ea typeface="Tahoma"/>
                          <a:cs typeface="Tahoma"/>
                          <a:sym typeface="Tahoma"/>
                        </a:rPr>
                        <a:t> </a:t>
                      </a:r>
                      <a:endParaRPr sz="1100" dirty="0">
                        <a:latin typeface="Tahoma"/>
                        <a:ea typeface="Tahoma"/>
                        <a:cs typeface="Tahoma"/>
                        <a:sym typeface="Tahoma"/>
                      </a:endParaRPr>
                    </a:p>
                    <a:p>
                      <a:pPr marL="0" marR="0" lvl="0" indent="0" algn="r" rtl="1">
                        <a:lnSpc>
                          <a:spcPct val="100000"/>
                        </a:lnSpc>
                        <a:spcBef>
                          <a:spcPts val="0"/>
                        </a:spcBef>
                        <a:spcAft>
                          <a:spcPts val="0"/>
                        </a:spcAft>
                        <a:buNone/>
                      </a:pPr>
                      <a:r>
                        <a:rPr lang="en-US" sz="1100" dirty="0">
                          <a:latin typeface="Tahoma"/>
                          <a:ea typeface="Tahoma"/>
                          <a:cs typeface="Tahoma"/>
                          <a:sym typeface="Tahoma"/>
                        </a:rPr>
                        <a:t>(4)</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לוקח</a:t>
                      </a:r>
                      <a:r>
                        <a:rPr lang="en-US" sz="1100" dirty="0">
                          <a:latin typeface="Tahoma"/>
                          <a:ea typeface="Tahoma"/>
                          <a:cs typeface="Tahoma"/>
                          <a:sym typeface="Tahoma"/>
                        </a:rPr>
                        <a:t> </a:t>
                      </a:r>
                      <a:r>
                        <a:rPr lang="en-US" sz="1100" dirty="0" err="1">
                          <a:latin typeface="Tahoma"/>
                          <a:ea typeface="Tahoma"/>
                          <a:cs typeface="Tahoma"/>
                          <a:sym typeface="Tahoma"/>
                        </a:rPr>
                        <a:t>זמן</a:t>
                      </a:r>
                      <a:r>
                        <a:rPr lang="en-US" sz="1100" dirty="0">
                          <a:latin typeface="Tahoma"/>
                          <a:ea typeface="Tahoma"/>
                          <a:cs typeface="Tahoma"/>
                          <a:sym typeface="Tahoma"/>
                        </a:rPr>
                        <a:t> </a:t>
                      </a:r>
                      <a:r>
                        <a:rPr lang="en-US" sz="1100" dirty="0" err="1">
                          <a:latin typeface="Tahoma"/>
                          <a:ea typeface="Tahoma"/>
                          <a:cs typeface="Tahoma"/>
                          <a:sym typeface="Tahoma"/>
                        </a:rPr>
                        <a:t>רב</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מנת</a:t>
                      </a:r>
                      <a:r>
                        <a:rPr lang="en-US" sz="1100" dirty="0">
                          <a:latin typeface="Tahoma"/>
                          <a:ea typeface="Tahoma"/>
                          <a:cs typeface="Tahoma"/>
                          <a:sym typeface="Tahoma"/>
                        </a:rPr>
                        <a:t> </a:t>
                      </a:r>
                      <a:r>
                        <a:rPr lang="en-US" sz="1100" dirty="0" err="1">
                          <a:latin typeface="Tahoma"/>
                          <a:ea typeface="Tahoma"/>
                          <a:cs typeface="Tahoma"/>
                          <a:sym typeface="Tahoma"/>
                        </a:rPr>
                        <a:t>ליישם</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הטכניקה.</a:t>
                      </a:r>
                      <a:endParaRPr sz="1100" dirty="0">
                        <a:latin typeface="Tahoma"/>
                        <a:ea typeface="Tahoma"/>
                        <a:cs typeface="Tahoma"/>
                        <a:sym typeface="Tahoma"/>
                      </a:endParaRPr>
                    </a:p>
                    <a:p>
                      <a:pPr marL="0" marR="0" lvl="0" indent="0" algn="r" rtl="1">
                        <a:lnSpc>
                          <a:spcPct val="100000"/>
                        </a:lnSpc>
                        <a:spcBef>
                          <a:spcPts val="0"/>
                        </a:spcBef>
                        <a:spcAft>
                          <a:spcPts val="0"/>
                        </a:spcAft>
                        <a:buNone/>
                      </a:pPr>
                      <a:r>
                        <a:rPr lang="en-US" sz="1100" dirty="0" err="1">
                          <a:latin typeface="Tahoma"/>
                          <a:ea typeface="Tahoma"/>
                          <a:cs typeface="Tahoma"/>
                          <a:sym typeface="Tahoma"/>
                        </a:rPr>
                        <a:t>זאת</a:t>
                      </a:r>
                      <a:r>
                        <a:rPr lang="en-US" sz="1100" dirty="0">
                          <a:latin typeface="Tahoma"/>
                          <a:ea typeface="Tahoma"/>
                          <a:cs typeface="Tahoma"/>
                          <a:sym typeface="Tahoma"/>
                        </a:rPr>
                        <a:t> </a:t>
                      </a:r>
                      <a:r>
                        <a:rPr lang="en-US" sz="1100" dirty="0" err="1">
                          <a:latin typeface="Tahoma"/>
                          <a:ea typeface="Tahoma"/>
                          <a:cs typeface="Tahoma"/>
                          <a:sym typeface="Tahoma"/>
                        </a:rPr>
                        <a:t>מכיוון</a:t>
                      </a:r>
                      <a:r>
                        <a:rPr lang="en-US" sz="1100" dirty="0">
                          <a:latin typeface="Tahoma"/>
                          <a:ea typeface="Tahoma"/>
                          <a:cs typeface="Tahoma"/>
                          <a:sym typeface="Tahoma"/>
                        </a:rPr>
                        <a:t> </a:t>
                      </a:r>
                      <a:r>
                        <a:rPr lang="en-US" sz="1100" dirty="0" err="1">
                          <a:latin typeface="Tahoma"/>
                          <a:ea typeface="Tahoma"/>
                          <a:cs typeface="Tahoma"/>
                          <a:sym typeface="Tahoma"/>
                        </a:rPr>
                        <a:t>שצריך</a:t>
                      </a:r>
                      <a:r>
                        <a:rPr lang="en-US" sz="1100" dirty="0">
                          <a:latin typeface="Tahoma"/>
                          <a:ea typeface="Tahoma"/>
                          <a:cs typeface="Tahoma"/>
                          <a:sym typeface="Tahoma"/>
                        </a:rPr>
                        <a:t> </a:t>
                      </a:r>
                      <a:r>
                        <a:rPr lang="en-US" sz="1100" dirty="0" err="1">
                          <a:latin typeface="Tahoma"/>
                          <a:ea typeface="Tahoma"/>
                          <a:cs typeface="Tahoma"/>
                          <a:sym typeface="Tahoma"/>
                        </a:rPr>
                        <a:t>זמן</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מנת</a:t>
                      </a:r>
                      <a:r>
                        <a:rPr lang="en-US" sz="1100" dirty="0">
                          <a:latin typeface="Tahoma"/>
                          <a:ea typeface="Tahoma"/>
                          <a:cs typeface="Tahoma"/>
                          <a:sym typeface="Tahoma"/>
                        </a:rPr>
                        <a:t> </a:t>
                      </a:r>
                      <a:r>
                        <a:rPr lang="en-US" sz="1100" dirty="0" err="1">
                          <a:latin typeface="Tahoma"/>
                          <a:ea typeface="Tahoma"/>
                          <a:cs typeface="Tahoma"/>
                          <a:sym typeface="Tahoma"/>
                        </a:rPr>
                        <a:t>לאסוף</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הנתונים</a:t>
                      </a:r>
                      <a:r>
                        <a:rPr lang="en-US" sz="1100" dirty="0">
                          <a:latin typeface="Tahoma"/>
                          <a:ea typeface="Tahoma"/>
                          <a:cs typeface="Tahoma"/>
                          <a:sym typeface="Tahoma"/>
                        </a:rPr>
                        <a:t> </a:t>
                      </a:r>
                      <a:r>
                        <a:rPr lang="en-US" sz="1100" dirty="0" err="1">
                          <a:latin typeface="Tahoma"/>
                          <a:ea typeface="Tahoma"/>
                          <a:cs typeface="Tahoma"/>
                          <a:sym typeface="Tahoma"/>
                        </a:rPr>
                        <a:t>שיעידו</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טריות</a:t>
                      </a:r>
                      <a:r>
                        <a:rPr lang="en-US" sz="1100" dirty="0">
                          <a:latin typeface="Tahoma"/>
                          <a:ea typeface="Tahoma"/>
                          <a:cs typeface="Tahoma"/>
                          <a:sym typeface="Tahoma"/>
                        </a:rPr>
                        <a:t>" </a:t>
                      </a:r>
                      <a:r>
                        <a:rPr lang="en-US" sz="1100" dirty="0" err="1">
                          <a:latin typeface="Tahoma"/>
                          <a:ea typeface="Tahoma"/>
                          <a:cs typeface="Tahoma"/>
                          <a:sym typeface="Tahoma"/>
                        </a:rPr>
                        <a:t>הרכיבים</a:t>
                      </a:r>
                      <a:r>
                        <a:rPr lang="en-US" sz="1100" dirty="0">
                          <a:latin typeface="Tahoma"/>
                          <a:ea typeface="Tahoma"/>
                          <a:cs typeface="Tahoma"/>
                          <a:sym typeface="Tahoma"/>
                        </a:rPr>
                        <a:t>. (1) </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קיימת משמעות רבה לאיסוף הנתונים ואיסוף רב דורש זמן בשביל לאתר מגמות איכותיות.</a:t>
                      </a:r>
                      <a:endParaRPr sz="1100">
                        <a:latin typeface="Tahoma"/>
                        <a:ea typeface="Tahoma"/>
                        <a:cs typeface="Tahoma"/>
                        <a:sym typeface="Tahoma"/>
                      </a:endParaRPr>
                    </a:p>
                    <a:p>
                      <a:pPr marL="0" marR="0" lvl="0" indent="0" algn="r" rtl="1">
                        <a:lnSpc>
                          <a:spcPct val="100000"/>
                        </a:lnSpc>
                        <a:spcBef>
                          <a:spcPts val="0"/>
                        </a:spcBef>
                        <a:spcAft>
                          <a:spcPts val="0"/>
                        </a:spcAft>
                        <a:buNone/>
                      </a:pPr>
                      <a:r>
                        <a:rPr lang="en-US" sz="1100">
                          <a:latin typeface="Tahoma"/>
                          <a:ea typeface="Tahoma"/>
                          <a:cs typeface="Tahoma"/>
                          <a:sym typeface="Tahoma"/>
                        </a:rPr>
                        <a:t>כמות ה-DATA שתיקלח בחשבון - תדייק את איתור המגמות הרלוונטיות בצורה איכותית. (3)</a:t>
                      </a:r>
                      <a:endParaRPr sz="1100">
                        <a:latin typeface="Tahoma"/>
                        <a:ea typeface="Tahoma"/>
                        <a:cs typeface="Tahoma"/>
                        <a:sym typeface="Tahoma"/>
                      </a:endParaRPr>
                    </a:p>
                  </a:txBody>
                  <a:tcPr marL="91425" marR="91425" marT="91425" marB="91425"/>
                </a:tc>
                <a:tc>
                  <a:txBody>
                    <a:bodyPr/>
                    <a:lstStyle/>
                    <a:p>
                      <a:pPr marL="0" lvl="0" indent="0" algn="ctr" rtl="1">
                        <a:spcBef>
                          <a:spcPts val="0"/>
                        </a:spcBef>
                        <a:spcAft>
                          <a:spcPts val="0"/>
                        </a:spcAft>
                        <a:buNone/>
                      </a:pPr>
                      <a:r>
                        <a:rPr lang="en-US" sz="1600" b="1" dirty="0" err="1">
                          <a:solidFill>
                            <a:schemeClr val="dk1"/>
                          </a:solidFill>
                          <a:latin typeface="Tahoma"/>
                          <a:ea typeface="Tahoma"/>
                          <a:cs typeface="Tahoma"/>
                          <a:sym typeface="Tahoma"/>
                        </a:rPr>
                        <a:t>זמן</a:t>
                      </a:r>
                      <a:r>
                        <a:rPr lang="en-US" sz="1600" b="1" dirty="0">
                          <a:solidFill>
                            <a:schemeClr val="dk1"/>
                          </a:solidFill>
                          <a:latin typeface="Tahoma"/>
                          <a:ea typeface="Tahoma"/>
                          <a:cs typeface="Tahoma"/>
                          <a:sym typeface="Tahoma"/>
                        </a:rPr>
                        <a:t> </a:t>
                      </a:r>
                      <a:r>
                        <a:rPr lang="en-US" sz="1600" b="1" dirty="0" err="1">
                          <a:solidFill>
                            <a:schemeClr val="dk1"/>
                          </a:solidFill>
                          <a:latin typeface="Tahoma"/>
                          <a:ea typeface="Tahoma"/>
                          <a:cs typeface="Tahoma"/>
                          <a:sym typeface="Tahoma"/>
                        </a:rPr>
                        <a:t>פיתוח</a:t>
                      </a:r>
                      <a:r>
                        <a:rPr lang="en-US" sz="1600" b="1" dirty="0">
                          <a:solidFill>
                            <a:schemeClr val="dk1"/>
                          </a:solidFill>
                          <a:latin typeface="Tahoma"/>
                          <a:ea typeface="Tahoma"/>
                          <a:cs typeface="Tahoma"/>
                          <a:sym typeface="Tahoma"/>
                        </a:rPr>
                        <a:t> </a:t>
                      </a:r>
                      <a:r>
                        <a:rPr lang="en-US" sz="1600" b="1" dirty="0" err="1">
                          <a:solidFill>
                            <a:schemeClr val="dk1"/>
                          </a:solidFill>
                          <a:latin typeface="Tahoma"/>
                          <a:ea typeface="Tahoma"/>
                          <a:cs typeface="Tahoma"/>
                          <a:sym typeface="Tahoma"/>
                        </a:rPr>
                        <a:t>ויישום</a:t>
                      </a:r>
                      <a:r>
                        <a:rPr lang="en-US" sz="1600" b="1" dirty="0">
                          <a:solidFill>
                            <a:schemeClr val="dk1"/>
                          </a:solidFill>
                          <a:latin typeface="Tahoma"/>
                          <a:ea typeface="Tahoma"/>
                          <a:cs typeface="Tahoma"/>
                          <a:sym typeface="Tahoma"/>
                        </a:rPr>
                        <a:t> הטכניקה</a:t>
                      </a:r>
                      <a:endParaRPr sz="1600" b="1" dirty="0">
                        <a:solidFill>
                          <a:schemeClr val="dk1"/>
                        </a:solidFill>
                        <a:latin typeface="Tahoma"/>
                        <a:ea typeface="Tahoma"/>
                        <a:cs typeface="Tahoma"/>
                        <a:sym typeface="Tahoma"/>
                      </a:endParaRPr>
                    </a:p>
                  </a:txBody>
                  <a:tcPr marL="91425" marR="91425" marT="91425" marB="91425" anchor="ctr"/>
                </a:tc>
                <a:extLst>
                  <a:ext uri="{0D108BD9-81ED-4DB2-BD59-A6C34878D82A}">
                    <a16:rowId xmlns:a16="http://schemas.microsoft.com/office/drawing/2014/main" val="10002"/>
                  </a:ext>
                </a:extLst>
              </a:tr>
            </a:tbl>
          </a:graphicData>
        </a:graphic>
      </p:graphicFrame>
      <p:cxnSp>
        <p:nvCxnSpPr>
          <p:cNvPr id="442" name="Google Shape;442;gb19cf3f96a_0_3"/>
          <p:cNvCxnSpPr/>
          <p:nvPr/>
        </p:nvCxnSpPr>
        <p:spPr>
          <a:xfrm>
            <a:off x="9900575" y="1672925"/>
            <a:ext cx="1868700" cy="1076100"/>
          </a:xfrm>
          <a:prstGeom prst="straightConnector1">
            <a:avLst/>
          </a:prstGeom>
          <a:noFill/>
          <a:ln w="9525" cap="flat" cmpd="sng">
            <a:solidFill>
              <a:schemeClr val="dk2"/>
            </a:solidFill>
            <a:prstDash val="solid"/>
            <a:round/>
            <a:headEnd type="none" w="med" len="med"/>
            <a:tailEnd type="none" w="med" len="med"/>
          </a:ln>
        </p:spPr>
      </p:cxnSp>
      <p:sp>
        <p:nvSpPr>
          <p:cNvPr id="443" name="Google Shape;443;gb19cf3f96a_0_3"/>
          <p:cNvSpPr txBox="1">
            <a:spLocks noGrp="1"/>
          </p:cNvSpPr>
          <p:nvPr>
            <p:ph type="title"/>
          </p:nvPr>
        </p:nvSpPr>
        <p:spPr>
          <a:xfrm flipH="1">
            <a:off x="714208" y="123256"/>
            <a:ext cx="11029500" cy="1188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a:solidFill>
                  <a:srgbClr val="262626"/>
                </a:solidFill>
                <a:latin typeface="Gisha"/>
                <a:ea typeface="Gisha"/>
                <a:cs typeface="Gisha"/>
                <a:sym typeface="Gisha"/>
              </a:rPr>
              <a:t>השוואה בין הטכניקות			(1/2)</a:t>
            </a:r>
            <a:endParaRPr b="1"/>
          </a:p>
        </p:txBody>
      </p:sp>
      <p:sp>
        <p:nvSpPr>
          <p:cNvPr id="444" name="Google Shape;444;gb19cf3f96a_0_3"/>
          <p:cNvSpPr txBox="1"/>
          <p:nvPr/>
        </p:nvSpPr>
        <p:spPr>
          <a:xfrm>
            <a:off x="-150900" y="807400"/>
            <a:ext cx="3113400" cy="4164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US" sz="1600" b="1">
                <a:solidFill>
                  <a:schemeClr val="dk1"/>
                </a:solidFill>
                <a:latin typeface="Tahoma"/>
                <a:ea typeface="Tahoma"/>
                <a:cs typeface="Tahoma"/>
                <a:sym typeface="Tahoma"/>
              </a:rPr>
              <a:t>גבוה 1</a:t>
            </a:r>
            <a:r>
              <a:rPr lang="en-US" b="1">
                <a:solidFill>
                  <a:schemeClr val="dk1"/>
                </a:solidFill>
                <a:latin typeface="Tahoma"/>
                <a:ea typeface="Tahoma"/>
                <a:cs typeface="Tahoma"/>
                <a:sym typeface="Tahoma"/>
              </a:rPr>
              <a:t> 2 3 4 </a:t>
            </a:r>
            <a:r>
              <a:rPr lang="en-US" sz="1600" b="1">
                <a:solidFill>
                  <a:schemeClr val="dk1"/>
                </a:solidFill>
                <a:latin typeface="Tahoma"/>
                <a:ea typeface="Tahoma"/>
                <a:cs typeface="Tahoma"/>
                <a:sym typeface="Tahoma"/>
              </a:rPr>
              <a:t>5 נמוך</a:t>
            </a:r>
            <a:endParaRPr sz="1600" b="1">
              <a:solidFill>
                <a:schemeClr val="dk1"/>
              </a:solidFill>
              <a:latin typeface="Tahoma"/>
              <a:ea typeface="Tahoma"/>
              <a:cs typeface="Tahoma"/>
              <a:sym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aa093bdba9_0_13"/>
          <p:cNvSpPr txBox="1">
            <a:spLocks noGrp="1"/>
          </p:cNvSpPr>
          <p:nvPr>
            <p:ph type="title"/>
          </p:nvPr>
        </p:nvSpPr>
        <p:spPr>
          <a:xfrm flipH="1">
            <a:off x="321275" y="702153"/>
            <a:ext cx="11289525" cy="657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מסקנות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מהשוואת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הטכניקות</a:t>
            </a:r>
            <a:r>
              <a:rPr lang="en-US" sz="3600" b="1" dirty="0">
                <a:solidFill>
                  <a:srgbClr val="262626"/>
                </a:solidFill>
                <a:latin typeface="Gisha"/>
                <a:ea typeface="Gisha"/>
                <a:cs typeface="Gisha"/>
                <a:sym typeface="Gisha"/>
              </a:rPr>
              <a:t>				(1/2)</a:t>
            </a:r>
            <a:endParaRPr sz="3600" b="1" dirty="0">
              <a:solidFill>
                <a:srgbClr val="262626"/>
              </a:solidFill>
              <a:latin typeface="Gisha"/>
              <a:ea typeface="Gisha"/>
              <a:cs typeface="Gisha"/>
              <a:sym typeface="Gisha"/>
            </a:endParaRPr>
          </a:p>
        </p:txBody>
      </p:sp>
      <p:graphicFrame>
        <p:nvGraphicFramePr>
          <p:cNvPr id="451" name="Google Shape;451;gaa093bdba9_0_13"/>
          <p:cNvGraphicFramePr/>
          <p:nvPr>
            <p:extLst>
              <p:ext uri="{D42A27DB-BD31-4B8C-83A1-F6EECF244321}">
                <p14:modId xmlns:p14="http://schemas.microsoft.com/office/powerpoint/2010/main" val="379520115"/>
              </p:ext>
            </p:extLst>
          </p:nvPr>
        </p:nvGraphicFramePr>
        <p:xfrm>
          <a:off x="321275" y="1359760"/>
          <a:ext cx="11676300" cy="5243456"/>
        </p:xfrm>
        <a:graphic>
          <a:graphicData uri="http://schemas.openxmlformats.org/drawingml/2006/table">
            <a:tbl>
              <a:tblPr>
                <a:noFill/>
                <a:tableStyleId>{E882BD37-C89F-4012-B1F9-7271D3D02523}</a:tableStyleId>
              </a:tblPr>
              <a:tblGrid>
                <a:gridCol w="2024300">
                  <a:extLst>
                    <a:ext uri="{9D8B030D-6E8A-4147-A177-3AD203B41FA5}">
                      <a16:colId xmlns:a16="http://schemas.microsoft.com/office/drawing/2014/main" val="20000"/>
                    </a:ext>
                  </a:extLst>
                </a:gridCol>
                <a:gridCol w="1994975">
                  <a:extLst>
                    <a:ext uri="{9D8B030D-6E8A-4147-A177-3AD203B41FA5}">
                      <a16:colId xmlns:a16="http://schemas.microsoft.com/office/drawing/2014/main" val="20001"/>
                    </a:ext>
                  </a:extLst>
                </a:gridCol>
                <a:gridCol w="1897150">
                  <a:extLst>
                    <a:ext uri="{9D8B030D-6E8A-4147-A177-3AD203B41FA5}">
                      <a16:colId xmlns:a16="http://schemas.microsoft.com/office/drawing/2014/main" val="20002"/>
                    </a:ext>
                  </a:extLst>
                </a:gridCol>
                <a:gridCol w="2356975">
                  <a:extLst>
                    <a:ext uri="{9D8B030D-6E8A-4147-A177-3AD203B41FA5}">
                      <a16:colId xmlns:a16="http://schemas.microsoft.com/office/drawing/2014/main" val="20003"/>
                    </a:ext>
                  </a:extLst>
                </a:gridCol>
                <a:gridCol w="1848175">
                  <a:extLst>
                    <a:ext uri="{9D8B030D-6E8A-4147-A177-3AD203B41FA5}">
                      <a16:colId xmlns:a16="http://schemas.microsoft.com/office/drawing/2014/main" val="20004"/>
                    </a:ext>
                  </a:extLst>
                </a:gridCol>
                <a:gridCol w="1554725">
                  <a:extLst>
                    <a:ext uri="{9D8B030D-6E8A-4147-A177-3AD203B41FA5}">
                      <a16:colId xmlns:a16="http://schemas.microsoft.com/office/drawing/2014/main" val="20005"/>
                    </a:ext>
                  </a:extLst>
                </a:gridCol>
              </a:tblGrid>
              <a:tr h="464600">
                <a:tc>
                  <a:txBody>
                    <a:bodyPr/>
                    <a:lstStyle/>
                    <a:p>
                      <a:pPr marL="0" lvl="0" indent="0" algn="r" rtl="1">
                        <a:lnSpc>
                          <a:spcPct val="110000"/>
                        </a:lnSpc>
                        <a:spcBef>
                          <a:spcPts val="960"/>
                        </a:spcBef>
                        <a:spcAft>
                          <a:spcPts val="0"/>
                        </a:spcAft>
                        <a:buClr>
                          <a:schemeClr val="dk1"/>
                        </a:buClr>
                        <a:buSzPts val="1100"/>
                        <a:buFont typeface="Arial"/>
                        <a:buNone/>
                      </a:pPr>
                      <a:r>
                        <a:rPr lang="en-US" sz="1100" b="1" dirty="0" err="1">
                          <a:solidFill>
                            <a:schemeClr val="dk1"/>
                          </a:solidFill>
                          <a:latin typeface="Tahoma"/>
                          <a:ea typeface="Tahoma"/>
                          <a:cs typeface="Tahoma"/>
                          <a:sym typeface="Tahoma"/>
                        </a:rPr>
                        <a:t>אחזקה</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חזויה</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במאגרי</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בטיחות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קריטיים</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ע”י</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למידת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מכונה</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על</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בסיס</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מסדי</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נתונים</a:t>
                      </a:r>
                      <a:endParaRPr sz="1100" b="1" dirty="0">
                        <a:solidFill>
                          <a:schemeClr val="dk1"/>
                        </a:solidFill>
                        <a:latin typeface="Tahoma"/>
                        <a:ea typeface="Tahoma"/>
                        <a:cs typeface="Tahoma"/>
                        <a:sym typeface="Tahoma"/>
                      </a:endParaRPr>
                    </a:p>
                    <a:p>
                      <a:pPr marL="0" lvl="0" indent="0" algn="l" rtl="0">
                        <a:spcBef>
                          <a:spcPts val="0"/>
                        </a:spcBef>
                        <a:spcAft>
                          <a:spcPts val="0"/>
                        </a:spcAft>
                        <a:buNone/>
                      </a:pPr>
                      <a:endParaRPr sz="1100" b="1" dirty="0">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tc>
                  <a:txBody>
                    <a:bodyPr/>
                    <a:lstStyle/>
                    <a:p>
                      <a:pPr marL="30600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למידת מכונה באמצעות עץ החלטות לחיזוי הדיוק של הפעלת מכונות ייצור</a:t>
                      </a:r>
                      <a:endParaRPr sz="1100" b="1">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פיתוח מודלים מבוססי למידת מכונה (ML)  אשר ינבאו את תחזוקת מערכת הרכבות</a:t>
                      </a:r>
                      <a:endParaRPr sz="1100" b="1">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100" b="1">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מנגנוני כשלים פיזיים</a:t>
                      </a:r>
                      <a:endParaRPr sz="1100" b="1">
                        <a:solidFill>
                          <a:schemeClr val="dk1"/>
                        </a:solidFill>
                        <a:latin typeface="Tahoma"/>
                        <a:ea typeface="Tahoma"/>
                        <a:cs typeface="Tahoma"/>
                        <a:sym typeface="Tahoma"/>
                      </a:endParaRPr>
                    </a:p>
                    <a:p>
                      <a:pPr marL="0" marR="0" lvl="0" indent="0" algn="r" rtl="1">
                        <a:lnSpc>
                          <a:spcPct val="110000"/>
                        </a:lnSpc>
                        <a:spcBef>
                          <a:spcPts val="960"/>
                        </a:spcBef>
                        <a:spcAft>
                          <a:spcPts val="0"/>
                        </a:spcAft>
                        <a:buNone/>
                      </a:pPr>
                      <a:endParaRPr sz="1100" b="1">
                        <a:solidFill>
                          <a:schemeClr val="dk1"/>
                        </a:solidFill>
                        <a:latin typeface="Tahoma"/>
                        <a:ea typeface="Tahoma"/>
                        <a:cs typeface="Tahoma"/>
                        <a:sym typeface="Tahoma"/>
                      </a:endParaRPr>
                    </a:p>
                    <a:p>
                      <a:pPr marL="0" marR="0" lvl="0" indent="0" algn="r" rtl="1">
                        <a:lnSpc>
                          <a:spcPct val="110000"/>
                        </a:lnSpc>
                        <a:spcBef>
                          <a:spcPts val="960"/>
                        </a:spcBef>
                        <a:spcAft>
                          <a:spcPts val="0"/>
                        </a:spcAft>
                        <a:buNone/>
                      </a:pPr>
                      <a:endParaRPr sz="1100" b="1">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tc>
                  <a:txBody>
                    <a:bodyPr/>
                    <a:lstStyle/>
                    <a:p>
                      <a:pPr marL="0" marR="0" lvl="0" indent="0" algn="ctr" rtl="1">
                        <a:lnSpc>
                          <a:spcPct val="110000"/>
                        </a:lnSpc>
                        <a:spcBef>
                          <a:spcPts val="960"/>
                        </a:spcBef>
                        <a:spcAft>
                          <a:spcPts val="0"/>
                        </a:spcAft>
                        <a:buNone/>
                      </a:pPr>
                      <a:r>
                        <a:rPr lang="en-US" sz="1600" b="1">
                          <a:latin typeface="Tahoma"/>
                          <a:ea typeface="Tahoma"/>
                          <a:cs typeface="Tahoma"/>
                          <a:sym typeface="Tahoma"/>
                        </a:rPr>
                        <a:t>בעיה\מאמר</a:t>
                      </a:r>
                      <a:endParaRPr sz="1100" b="1">
                        <a:solidFill>
                          <a:schemeClr val="dk1"/>
                        </a:solidFill>
                        <a:latin typeface="Tahoma"/>
                        <a:ea typeface="Tahoma"/>
                        <a:cs typeface="Tahoma"/>
                        <a:sym typeface="Tahoma"/>
                      </a:endParaRPr>
                    </a:p>
                  </a:txBody>
                  <a:tcPr marL="91425" marR="91425" marT="91425" marB="91425">
                    <a:lnL w="9525" cap="flat" cmpd="sng">
                      <a:solidFill>
                        <a:srgbClr val="9FC5E8"/>
                      </a:solidFill>
                      <a:prstDash val="solid"/>
                      <a:round/>
                      <a:headEnd type="none" w="sm" len="sm"/>
                      <a:tailEnd type="none" w="sm" len="sm"/>
                    </a:lnL>
                    <a:lnR w="9525" cap="flat" cmpd="sng">
                      <a:solidFill>
                        <a:srgbClr val="9FC5E8"/>
                      </a:solidFill>
                      <a:prstDash val="solid"/>
                      <a:round/>
                      <a:headEnd type="none" w="sm" len="sm"/>
                      <a:tailEnd type="none" w="sm" len="sm"/>
                    </a:lnR>
                    <a:lnT w="9525" cap="flat" cmpd="sng">
                      <a:solidFill>
                        <a:srgbClr val="9FC5E8"/>
                      </a:solidFill>
                      <a:prstDash val="solid"/>
                      <a:round/>
                      <a:headEnd type="none" w="sm" len="sm"/>
                      <a:tailEnd type="none" w="sm" len="sm"/>
                    </a:lnT>
                    <a:lnB w="9525" cap="flat" cmpd="sng">
                      <a:solidFill>
                        <a:srgbClr val="9FC5E8"/>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451100">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בניית מסד נתונים מקיף המכיל היסטוריה רחבה על התנהגויות המערכת, ישפר את אמינות ויציבות המערכת עם הזמן ולכן טכניקה זו עונה על בעיית האמינות.</a:t>
                      </a:r>
                      <a:endParaRPr sz="1100">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עץ החלטות לא בהכרח יהיה גמיש ודינמי לשינויים במערכת ולכן עלול להיווצר פער באמינות המערכת במימוש טכניקה זו.</a:t>
                      </a:r>
                      <a:endParaRPr sz="1100">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בניית אלגורותמים באמצעות למידת מכונה יתרמו להעלאת האמינות של המערכת.</a:t>
                      </a:r>
                      <a:endParaRPr sz="1100">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יצירת</a:t>
                      </a:r>
                      <a:r>
                        <a:rPr lang="en-US" sz="1100" dirty="0">
                          <a:latin typeface="Tahoma"/>
                          <a:ea typeface="Tahoma"/>
                          <a:cs typeface="Tahoma"/>
                          <a:sym typeface="Tahoma"/>
                        </a:rPr>
                        <a:t> </a:t>
                      </a:r>
                      <a:r>
                        <a:rPr lang="en-US" sz="1100" dirty="0" err="1">
                          <a:latin typeface="Tahoma"/>
                          <a:ea typeface="Tahoma"/>
                          <a:cs typeface="Tahoma"/>
                          <a:sym typeface="Tahoma"/>
                        </a:rPr>
                        <a:t>דפוסים</a:t>
                      </a:r>
                      <a:r>
                        <a:rPr lang="en-US" sz="1100" dirty="0">
                          <a:latin typeface="Tahoma"/>
                          <a:ea typeface="Tahoma"/>
                          <a:cs typeface="Tahoma"/>
                          <a:sym typeface="Tahoma"/>
                        </a:rPr>
                        <a:t> </a:t>
                      </a:r>
                      <a:r>
                        <a:rPr lang="en-US" sz="1100" dirty="0" err="1">
                          <a:latin typeface="Tahoma"/>
                          <a:ea typeface="Tahoma"/>
                          <a:cs typeface="Tahoma"/>
                          <a:sym typeface="Tahoma"/>
                        </a:rPr>
                        <a:t>איכותיים</a:t>
                      </a:r>
                      <a:r>
                        <a:rPr lang="en-US" sz="1100" dirty="0">
                          <a:latin typeface="Tahoma"/>
                          <a:ea typeface="Tahoma"/>
                          <a:cs typeface="Tahoma"/>
                          <a:sym typeface="Tahoma"/>
                        </a:rPr>
                        <a:t> </a:t>
                      </a:r>
                      <a:r>
                        <a:rPr lang="en-US" sz="1100" dirty="0" err="1">
                          <a:latin typeface="Tahoma"/>
                          <a:ea typeface="Tahoma"/>
                          <a:cs typeface="Tahoma"/>
                          <a:sym typeface="Tahoma"/>
                        </a:rPr>
                        <a:t>ומגמות</a:t>
                      </a:r>
                      <a:r>
                        <a:rPr lang="en-US" sz="1100" dirty="0">
                          <a:latin typeface="Tahoma"/>
                          <a:ea typeface="Tahoma"/>
                          <a:cs typeface="Tahoma"/>
                          <a:sym typeface="Tahoma"/>
                        </a:rPr>
                        <a:t> </a:t>
                      </a:r>
                      <a:r>
                        <a:rPr lang="en-US" sz="1100" dirty="0" err="1">
                          <a:latin typeface="Tahoma"/>
                          <a:ea typeface="Tahoma"/>
                          <a:cs typeface="Tahoma"/>
                          <a:sym typeface="Tahoma"/>
                        </a:rPr>
                        <a:t>מדוייקות</a:t>
                      </a:r>
                      <a:r>
                        <a:rPr lang="en-US" sz="1100" dirty="0">
                          <a:latin typeface="Tahoma"/>
                          <a:ea typeface="Tahoma"/>
                          <a:cs typeface="Tahoma"/>
                          <a:sym typeface="Tahoma"/>
                        </a:rPr>
                        <a:t> </a:t>
                      </a:r>
                      <a:r>
                        <a:rPr lang="en-US" sz="1100" dirty="0" err="1">
                          <a:latin typeface="Tahoma"/>
                          <a:ea typeface="Tahoma"/>
                          <a:cs typeface="Tahoma"/>
                          <a:sym typeface="Tahoma"/>
                        </a:rPr>
                        <a:t>אכן</a:t>
                      </a:r>
                      <a:r>
                        <a:rPr lang="en-US" sz="1100" dirty="0">
                          <a:latin typeface="Tahoma"/>
                          <a:ea typeface="Tahoma"/>
                          <a:cs typeface="Tahoma"/>
                          <a:sym typeface="Tahoma"/>
                        </a:rPr>
                        <a:t> </a:t>
                      </a:r>
                      <a:r>
                        <a:rPr lang="en-US" sz="1100" dirty="0" err="1">
                          <a:latin typeface="Tahoma"/>
                          <a:ea typeface="Tahoma"/>
                          <a:cs typeface="Tahoma"/>
                          <a:sym typeface="Tahoma"/>
                        </a:rPr>
                        <a:t>תורמים</a:t>
                      </a:r>
                      <a:r>
                        <a:rPr lang="en-US" sz="1100" dirty="0">
                          <a:latin typeface="Tahoma"/>
                          <a:ea typeface="Tahoma"/>
                          <a:cs typeface="Tahoma"/>
                          <a:sym typeface="Tahoma"/>
                        </a:rPr>
                        <a:t> </a:t>
                      </a:r>
                      <a:r>
                        <a:rPr lang="en-US" sz="1100" dirty="0" err="1">
                          <a:latin typeface="Tahoma"/>
                          <a:ea typeface="Tahoma"/>
                          <a:cs typeface="Tahoma"/>
                          <a:sym typeface="Tahoma"/>
                        </a:rPr>
                        <a:t>לבעיית</a:t>
                      </a:r>
                      <a:r>
                        <a:rPr lang="en-US" sz="1100" dirty="0">
                          <a:latin typeface="Tahoma"/>
                          <a:ea typeface="Tahoma"/>
                          <a:cs typeface="Tahoma"/>
                          <a:sym typeface="Tahoma"/>
                        </a:rPr>
                        <a:t> </a:t>
                      </a:r>
                      <a:r>
                        <a:rPr lang="en-US" sz="1100" dirty="0" err="1">
                          <a:latin typeface="Tahoma"/>
                          <a:ea typeface="Tahoma"/>
                          <a:cs typeface="Tahoma"/>
                          <a:sym typeface="Tahoma"/>
                        </a:rPr>
                        <a:t>האמינות</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ניתוח</a:t>
                      </a:r>
                      <a:r>
                        <a:rPr lang="en-US" sz="1100" dirty="0">
                          <a:latin typeface="Tahoma"/>
                          <a:ea typeface="Tahoma"/>
                          <a:cs typeface="Tahoma"/>
                          <a:sym typeface="Tahoma"/>
                        </a:rPr>
                        <a:t> </a:t>
                      </a:r>
                      <a:r>
                        <a:rPr lang="en-US" sz="1100" dirty="0" err="1">
                          <a:latin typeface="Tahoma"/>
                          <a:ea typeface="Tahoma"/>
                          <a:cs typeface="Tahoma"/>
                          <a:sym typeface="Tahoma"/>
                        </a:rPr>
                        <a:t>כשלים</a:t>
                      </a:r>
                      <a:r>
                        <a:rPr lang="en-US" sz="1100" dirty="0">
                          <a:latin typeface="Tahoma"/>
                          <a:ea typeface="Tahoma"/>
                          <a:cs typeface="Tahoma"/>
                          <a:sym typeface="Tahoma"/>
                        </a:rPr>
                        <a:t> </a:t>
                      </a:r>
                      <a:r>
                        <a:rPr lang="en-US" sz="1100" dirty="0" err="1">
                          <a:latin typeface="Tahoma"/>
                          <a:ea typeface="Tahoma"/>
                          <a:cs typeface="Tahoma"/>
                          <a:sym typeface="Tahoma"/>
                        </a:rPr>
                        <a:t>ברמה</a:t>
                      </a:r>
                      <a:r>
                        <a:rPr lang="en-US" sz="1100" dirty="0">
                          <a:latin typeface="Tahoma"/>
                          <a:ea typeface="Tahoma"/>
                          <a:cs typeface="Tahoma"/>
                          <a:sym typeface="Tahoma"/>
                        </a:rPr>
                        <a:t> </a:t>
                      </a:r>
                      <a:r>
                        <a:rPr lang="en-US" sz="1100" dirty="0" err="1">
                          <a:latin typeface="Tahoma"/>
                          <a:ea typeface="Tahoma"/>
                          <a:cs typeface="Tahoma"/>
                          <a:sym typeface="Tahoma"/>
                        </a:rPr>
                        <a:t>הפיזית</a:t>
                      </a:r>
                      <a:r>
                        <a:rPr lang="en-US" sz="1100" dirty="0">
                          <a:latin typeface="Tahoma"/>
                          <a:ea typeface="Tahoma"/>
                          <a:cs typeface="Tahoma"/>
                          <a:sym typeface="Tahoma"/>
                        </a:rPr>
                        <a:t> </a:t>
                      </a:r>
                      <a:r>
                        <a:rPr lang="en-US" sz="1100" dirty="0" err="1">
                          <a:latin typeface="Tahoma"/>
                          <a:ea typeface="Tahoma"/>
                          <a:cs typeface="Tahoma"/>
                          <a:sym typeface="Tahoma"/>
                        </a:rPr>
                        <a:t>וברזולוציה</a:t>
                      </a:r>
                      <a:r>
                        <a:rPr lang="en-US" sz="1100" dirty="0">
                          <a:latin typeface="Tahoma"/>
                          <a:ea typeface="Tahoma"/>
                          <a:cs typeface="Tahoma"/>
                          <a:sym typeface="Tahoma"/>
                        </a:rPr>
                        <a:t> </a:t>
                      </a:r>
                      <a:r>
                        <a:rPr lang="en-US" sz="1100" dirty="0" err="1">
                          <a:latin typeface="Tahoma"/>
                          <a:ea typeface="Tahoma"/>
                          <a:cs typeface="Tahoma"/>
                          <a:sym typeface="Tahoma"/>
                        </a:rPr>
                        <a:t>הגבוהה</a:t>
                      </a:r>
                      <a:r>
                        <a:rPr lang="en-US" sz="1100" dirty="0">
                          <a:latin typeface="Tahoma"/>
                          <a:ea typeface="Tahoma"/>
                          <a:cs typeface="Tahoma"/>
                          <a:sym typeface="Tahoma"/>
                        </a:rPr>
                        <a:t> </a:t>
                      </a:r>
                      <a:r>
                        <a:rPr lang="en-US" sz="1100" dirty="0" err="1">
                          <a:latin typeface="Tahoma"/>
                          <a:ea typeface="Tahoma"/>
                          <a:cs typeface="Tahoma"/>
                          <a:sym typeface="Tahoma"/>
                        </a:rPr>
                        <a:t>ביותר</a:t>
                      </a:r>
                      <a:r>
                        <a:rPr lang="en-US" sz="1100" dirty="0">
                          <a:latin typeface="Tahoma"/>
                          <a:ea typeface="Tahoma"/>
                          <a:cs typeface="Tahoma"/>
                          <a:sym typeface="Tahoma"/>
                        </a:rPr>
                        <a:t> )</a:t>
                      </a:r>
                      <a:r>
                        <a:rPr lang="en-US" sz="1100" dirty="0" err="1">
                          <a:latin typeface="Tahoma"/>
                          <a:ea typeface="Tahoma"/>
                          <a:cs typeface="Tahoma"/>
                          <a:sym typeface="Tahoma"/>
                        </a:rPr>
                        <a:t>רמת</a:t>
                      </a:r>
                      <a:r>
                        <a:rPr lang="en-US" sz="1100" dirty="0">
                          <a:latin typeface="Tahoma"/>
                          <a:ea typeface="Tahoma"/>
                          <a:cs typeface="Tahoma"/>
                          <a:sym typeface="Tahoma"/>
                        </a:rPr>
                        <a:t> </a:t>
                      </a:r>
                      <a:r>
                        <a:rPr lang="en-US" sz="1100" dirty="0" err="1">
                          <a:latin typeface="Tahoma"/>
                          <a:ea typeface="Tahoma"/>
                          <a:cs typeface="Tahoma"/>
                          <a:sym typeface="Tahoma"/>
                        </a:rPr>
                        <a:t>רכיב</a:t>
                      </a:r>
                      <a:r>
                        <a:rPr lang="en-US" sz="1100" dirty="0">
                          <a:latin typeface="Tahoma"/>
                          <a:ea typeface="Tahoma"/>
                          <a:cs typeface="Tahoma"/>
                          <a:sym typeface="Tahoma"/>
                        </a:rPr>
                        <a:t> </a:t>
                      </a:r>
                      <a:r>
                        <a:rPr lang="en-US" sz="1100" dirty="0" err="1">
                          <a:latin typeface="Tahoma"/>
                          <a:ea typeface="Tahoma"/>
                          <a:cs typeface="Tahoma"/>
                          <a:sym typeface="Tahoma"/>
                        </a:rPr>
                        <a:t>במערכת</a:t>
                      </a:r>
                      <a:r>
                        <a:rPr lang="en-US" sz="1100" dirty="0">
                          <a:latin typeface="Tahoma"/>
                          <a:ea typeface="Tahoma"/>
                          <a:cs typeface="Tahoma"/>
                          <a:sym typeface="Tahoma"/>
                        </a:rPr>
                        <a:t>( </a:t>
                      </a:r>
                      <a:r>
                        <a:rPr lang="en-US" sz="1100" dirty="0" err="1">
                          <a:latin typeface="Tahoma"/>
                          <a:ea typeface="Tahoma"/>
                          <a:cs typeface="Tahoma"/>
                          <a:sym typeface="Tahoma"/>
                        </a:rPr>
                        <a:t>נותנת</a:t>
                      </a:r>
                      <a:r>
                        <a:rPr lang="en-US" sz="1100" dirty="0">
                          <a:latin typeface="Tahoma"/>
                          <a:ea typeface="Tahoma"/>
                          <a:cs typeface="Tahoma"/>
                          <a:sym typeface="Tahoma"/>
                        </a:rPr>
                        <a:t> </a:t>
                      </a:r>
                      <a:r>
                        <a:rPr lang="en-US" sz="1100" dirty="0" err="1">
                          <a:latin typeface="Tahoma"/>
                          <a:ea typeface="Tahoma"/>
                          <a:cs typeface="Tahoma"/>
                          <a:sym typeface="Tahoma"/>
                        </a:rPr>
                        <a:t>מענה</a:t>
                      </a:r>
                      <a:r>
                        <a:rPr lang="en-US" sz="1100" dirty="0">
                          <a:latin typeface="Tahoma"/>
                          <a:ea typeface="Tahoma"/>
                          <a:cs typeface="Tahoma"/>
                          <a:sym typeface="Tahoma"/>
                        </a:rPr>
                        <a:t> </a:t>
                      </a:r>
                      <a:r>
                        <a:rPr lang="en-US" sz="1100" dirty="0" err="1">
                          <a:latin typeface="Tahoma"/>
                          <a:ea typeface="Tahoma"/>
                          <a:cs typeface="Tahoma"/>
                          <a:sym typeface="Tahoma"/>
                        </a:rPr>
                        <a:t>מספק</a:t>
                      </a:r>
                      <a:r>
                        <a:rPr lang="en-US" sz="1100" dirty="0">
                          <a:latin typeface="Tahoma"/>
                          <a:ea typeface="Tahoma"/>
                          <a:cs typeface="Tahoma"/>
                          <a:sym typeface="Tahoma"/>
                        </a:rPr>
                        <a:t> </a:t>
                      </a:r>
                      <a:r>
                        <a:rPr lang="en-US" sz="1100" dirty="0" err="1">
                          <a:latin typeface="Tahoma"/>
                          <a:ea typeface="Tahoma"/>
                          <a:cs typeface="Tahoma"/>
                          <a:sym typeface="Tahoma"/>
                        </a:rPr>
                        <a:t>בהקשר</a:t>
                      </a:r>
                      <a:r>
                        <a:rPr lang="en-US" sz="1100" dirty="0">
                          <a:latin typeface="Tahoma"/>
                          <a:ea typeface="Tahoma"/>
                          <a:cs typeface="Tahoma"/>
                          <a:sym typeface="Tahoma"/>
                        </a:rPr>
                        <a:t> </a:t>
                      </a:r>
                      <a:r>
                        <a:rPr lang="en-US" sz="1100" dirty="0" err="1">
                          <a:latin typeface="Tahoma"/>
                          <a:ea typeface="Tahoma"/>
                          <a:cs typeface="Tahoma"/>
                          <a:sym typeface="Tahoma"/>
                        </a:rPr>
                        <a:t>אמינות</a:t>
                      </a:r>
                      <a:r>
                        <a:rPr lang="en-US" sz="1100" dirty="0">
                          <a:latin typeface="Tahoma"/>
                          <a:ea typeface="Tahoma"/>
                          <a:cs typeface="Tahoma"/>
                          <a:sym typeface="Tahoma"/>
                        </a:rPr>
                        <a:t> </a:t>
                      </a:r>
                      <a:r>
                        <a:rPr lang="en-US" sz="1100" dirty="0" err="1">
                          <a:latin typeface="Tahoma"/>
                          <a:ea typeface="Tahoma"/>
                          <a:cs typeface="Tahoma"/>
                          <a:sym typeface="Tahoma"/>
                        </a:rPr>
                        <a:t>המערכת</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b="1">
                          <a:latin typeface="Tahoma"/>
                          <a:ea typeface="Tahoma"/>
                          <a:cs typeface="Tahoma"/>
                          <a:sym typeface="Tahoma"/>
                        </a:rPr>
                        <a:t>יצירת מנגנוני אחזקה ספציפיים ומדוייקים ע"מ לשיפור אמינות המערכת</a:t>
                      </a:r>
                      <a:endParaRPr sz="1100" b="1">
                        <a:latin typeface="Tahoma"/>
                        <a:ea typeface="Tahoma"/>
                        <a:cs typeface="Tahoma"/>
                        <a:sym typeface="Tahoma"/>
                      </a:endParaRPr>
                    </a:p>
                  </a:txBody>
                  <a:tcPr marL="91425" marR="91425" marT="91425" marB="91425">
                    <a:lnT w="9525" cap="flat" cmpd="sng">
                      <a:solidFill>
                        <a:srgbClr val="9FC5E8"/>
                      </a:solidFill>
                      <a:prstDash val="solid"/>
                      <a:round/>
                      <a:headEnd type="none" w="sm" len="sm"/>
                      <a:tailEnd type="none" w="sm" len="sm"/>
                    </a:lnT>
                  </a:tcPr>
                </a:tc>
                <a:extLst>
                  <a:ext uri="{0D108BD9-81ED-4DB2-BD59-A6C34878D82A}">
                    <a16:rowId xmlns:a16="http://schemas.microsoft.com/office/drawing/2014/main" val="10001"/>
                  </a:ext>
                </a:extLst>
              </a:tr>
              <a:tr h="451100">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a:latin typeface="Tahoma"/>
                          <a:ea typeface="Tahoma"/>
                          <a:cs typeface="Tahoma"/>
                          <a:sym typeface="Tahoma"/>
                        </a:rPr>
                        <a:t>הטכניקה </a:t>
                      </a:r>
                      <a:r>
                        <a:rPr lang="en-US" sz="1100" dirty="0" err="1">
                          <a:latin typeface="Tahoma"/>
                          <a:ea typeface="Tahoma"/>
                          <a:cs typeface="Tahoma"/>
                          <a:sym typeface="Tahoma"/>
                        </a:rPr>
                        <a:t>תורמת</a:t>
                      </a:r>
                      <a:r>
                        <a:rPr lang="en-US" sz="1100" dirty="0">
                          <a:latin typeface="Tahoma"/>
                          <a:ea typeface="Tahoma"/>
                          <a:cs typeface="Tahoma"/>
                          <a:sym typeface="Tahoma"/>
                        </a:rPr>
                        <a:t>. </a:t>
                      </a:r>
                      <a:r>
                        <a:rPr lang="en-US" sz="1100" dirty="0" err="1">
                          <a:latin typeface="Tahoma"/>
                          <a:ea typeface="Tahoma"/>
                          <a:cs typeface="Tahoma"/>
                          <a:sym typeface="Tahoma"/>
                        </a:rPr>
                        <a:t>מכיוון</a:t>
                      </a:r>
                      <a:r>
                        <a:rPr lang="en-US" sz="1100" dirty="0">
                          <a:latin typeface="Tahoma"/>
                          <a:ea typeface="Tahoma"/>
                          <a:cs typeface="Tahoma"/>
                          <a:sym typeface="Tahoma"/>
                        </a:rPr>
                        <a:t> </a:t>
                      </a:r>
                      <a:r>
                        <a:rPr lang="en-US" sz="1100" dirty="0" err="1">
                          <a:latin typeface="Tahoma"/>
                          <a:ea typeface="Tahoma"/>
                          <a:cs typeface="Tahoma"/>
                          <a:sym typeface="Tahoma"/>
                        </a:rPr>
                        <a:t>שהיא</a:t>
                      </a:r>
                      <a:r>
                        <a:rPr lang="en-US" sz="1100" dirty="0">
                          <a:latin typeface="Tahoma"/>
                          <a:ea typeface="Tahoma"/>
                          <a:cs typeface="Tahoma"/>
                          <a:sym typeface="Tahoma"/>
                        </a:rPr>
                        <a:t> </a:t>
                      </a:r>
                      <a:r>
                        <a:rPr lang="en-US" sz="1100" dirty="0" err="1">
                          <a:latin typeface="Tahoma"/>
                          <a:ea typeface="Tahoma"/>
                          <a:cs typeface="Tahoma"/>
                          <a:sym typeface="Tahoma"/>
                        </a:rPr>
                        <a:t>בודקת</a:t>
                      </a:r>
                      <a:r>
                        <a:rPr lang="en-US" sz="1100" dirty="0">
                          <a:latin typeface="Tahoma"/>
                          <a:ea typeface="Tahoma"/>
                          <a:cs typeface="Tahoma"/>
                          <a:sym typeface="Tahoma"/>
                        </a:rPr>
                        <a:t> </a:t>
                      </a:r>
                      <a:r>
                        <a:rPr lang="en-US" sz="1100" dirty="0" err="1">
                          <a:latin typeface="Tahoma"/>
                          <a:ea typeface="Tahoma"/>
                          <a:cs typeface="Tahoma"/>
                          <a:sym typeface="Tahoma"/>
                        </a:rPr>
                        <a:t>עומסים</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המכונה</a:t>
                      </a:r>
                      <a:r>
                        <a:rPr lang="en-US" sz="1100" dirty="0">
                          <a:latin typeface="Tahoma"/>
                          <a:ea typeface="Tahoma"/>
                          <a:cs typeface="Tahoma"/>
                          <a:sym typeface="Tahoma"/>
                        </a:rPr>
                        <a:t> </a:t>
                      </a:r>
                      <a:r>
                        <a:rPr lang="en-US" sz="1100" dirty="0" err="1">
                          <a:latin typeface="Tahoma"/>
                          <a:ea typeface="Tahoma"/>
                          <a:cs typeface="Tahoma"/>
                          <a:sym typeface="Tahoma"/>
                        </a:rPr>
                        <a:t>ויכולה</a:t>
                      </a:r>
                      <a:r>
                        <a:rPr lang="en-US" sz="1100" dirty="0">
                          <a:latin typeface="Tahoma"/>
                          <a:ea typeface="Tahoma"/>
                          <a:cs typeface="Tahoma"/>
                          <a:sym typeface="Tahoma"/>
                        </a:rPr>
                        <a:t> </a:t>
                      </a:r>
                      <a:r>
                        <a:rPr lang="en-US" sz="1100" dirty="0" err="1">
                          <a:latin typeface="Tahoma"/>
                          <a:ea typeface="Tahoma"/>
                          <a:cs typeface="Tahoma"/>
                          <a:sym typeface="Tahoma"/>
                        </a:rPr>
                        <a:t>לתת</a:t>
                      </a:r>
                      <a:r>
                        <a:rPr lang="en-US" sz="1100" dirty="0">
                          <a:latin typeface="Tahoma"/>
                          <a:ea typeface="Tahoma"/>
                          <a:cs typeface="Tahoma"/>
                          <a:sym typeface="Tahoma"/>
                        </a:rPr>
                        <a:t> </a:t>
                      </a:r>
                      <a:r>
                        <a:rPr lang="en-US" sz="1100" dirty="0" err="1">
                          <a:latin typeface="Tahoma"/>
                          <a:ea typeface="Tahoma"/>
                          <a:cs typeface="Tahoma"/>
                          <a:sym typeface="Tahoma"/>
                        </a:rPr>
                        <a:t>מענה</a:t>
                      </a:r>
                      <a:r>
                        <a:rPr lang="en-US" sz="1100" dirty="0">
                          <a:latin typeface="Tahoma"/>
                          <a:ea typeface="Tahoma"/>
                          <a:cs typeface="Tahoma"/>
                          <a:sym typeface="Tahoma"/>
                        </a:rPr>
                        <a:t> </a:t>
                      </a:r>
                      <a:r>
                        <a:rPr lang="en-US" sz="1100" dirty="0" err="1">
                          <a:latin typeface="Tahoma"/>
                          <a:ea typeface="Tahoma"/>
                          <a:cs typeface="Tahoma"/>
                          <a:sym typeface="Tahoma"/>
                        </a:rPr>
                        <a:t>לפני</a:t>
                      </a:r>
                      <a:r>
                        <a:rPr lang="en-US" sz="1100" dirty="0">
                          <a:latin typeface="Tahoma"/>
                          <a:ea typeface="Tahoma"/>
                          <a:cs typeface="Tahoma"/>
                          <a:sym typeface="Tahoma"/>
                        </a:rPr>
                        <a:t> </a:t>
                      </a:r>
                      <a:r>
                        <a:rPr lang="en-US" sz="1100" dirty="0" err="1">
                          <a:latin typeface="Tahoma"/>
                          <a:ea typeface="Tahoma"/>
                          <a:cs typeface="Tahoma"/>
                          <a:sym typeface="Tahoma"/>
                        </a:rPr>
                        <a:t>שמתרחשת</a:t>
                      </a:r>
                      <a:r>
                        <a:rPr lang="en-US" sz="1100" dirty="0">
                          <a:latin typeface="Tahoma"/>
                          <a:ea typeface="Tahoma"/>
                          <a:cs typeface="Tahoma"/>
                          <a:sym typeface="Tahoma"/>
                        </a:rPr>
                        <a:t> </a:t>
                      </a:r>
                      <a:r>
                        <a:rPr lang="en-US" sz="1100" dirty="0" err="1">
                          <a:latin typeface="Tahoma"/>
                          <a:ea typeface="Tahoma"/>
                          <a:cs typeface="Tahoma"/>
                          <a:sym typeface="Tahoma"/>
                        </a:rPr>
                        <a:t>תקלה</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a:latin typeface="Tahoma"/>
                          <a:ea typeface="Tahoma"/>
                          <a:cs typeface="Tahoma"/>
                          <a:sym typeface="Tahoma"/>
                        </a:rPr>
                        <a:t>הטכניקה </a:t>
                      </a:r>
                      <a:r>
                        <a:rPr lang="en-US" sz="1100" dirty="0" err="1">
                          <a:latin typeface="Tahoma"/>
                          <a:ea typeface="Tahoma"/>
                          <a:cs typeface="Tahoma"/>
                          <a:sym typeface="Tahoma"/>
                        </a:rPr>
                        <a:t>תורמת</a:t>
                      </a:r>
                      <a:r>
                        <a:rPr lang="en-US" sz="1100" dirty="0">
                          <a:latin typeface="Tahoma"/>
                          <a:ea typeface="Tahoma"/>
                          <a:cs typeface="Tahoma"/>
                          <a:sym typeface="Tahoma"/>
                        </a:rPr>
                        <a:t>,, </a:t>
                      </a:r>
                      <a:r>
                        <a:rPr lang="en-US" sz="1100" dirty="0" err="1">
                          <a:latin typeface="Tahoma"/>
                          <a:ea typeface="Tahoma"/>
                          <a:cs typeface="Tahoma"/>
                          <a:sym typeface="Tahoma"/>
                        </a:rPr>
                        <a:t>כי</a:t>
                      </a:r>
                      <a:r>
                        <a:rPr lang="en-US" sz="1100" dirty="0">
                          <a:latin typeface="Tahoma"/>
                          <a:ea typeface="Tahoma"/>
                          <a:cs typeface="Tahoma"/>
                          <a:sym typeface="Tahoma"/>
                        </a:rPr>
                        <a:t> </a:t>
                      </a:r>
                      <a:r>
                        <a:rPr lang="en-US" sz="1100" dirty="0" err="1">
                          <a:latin typeface="Tahoma"/>
                          <a:ea typeface="Tahoma"/>
                          <a:cs typeface="Tahoma"/>
                          <a:sym typeface="Tahoma"/>
                        </a:rPr>
                        <a:t>היא</a:t>
                      </a:r>
                      <a:r>
                        <a:rPr lang="en-US" sz="1100" dirty="0">
                          <a:latin typeface="Tahoma"/>
                          <a:ea typeface="Tahoma"/>
                          <a:cs typeface="Tahoma"/>
                          <a:sym typeface="Tahoma"/>
                        </a:rPr>
                        <a:t> </a:t>
                      </a:r>
                      <a:r>
                        <a:rPr lang="en-US" sz="1100" dirty="0" err="1">
                          <a:latin typeface="Tahoma"/>
                          <a:ea typeface="Tahoma"/>
                          <a:cs typeface="Tahoma"/>
                          <a:sym typeface="Tahoma"/>
                        </a:rPr>
                        <a:t>מפתחת</a:t>
                      </a:r>
                      <a:r>
                        <a:rPr lang="en-US" sz="1100" dirty="0">
                          <a:latin typeface="Tahoma"/>
                          <a:ea typeface="Tahoma"/>
                          <a:cs typeface="Tahoma"/>
                          <a:sym typeface="Tahoma"/>
                        </a:rPr>
                        <a:t> </a:t>
                      </a:r>
                      <a:r>
                        <a:rPr lang="en-US" sz="1100" dirty="0" err="1">
                          <a:latin typeface="Tahoma"/>
                          <a:ea typeface="Tahoma"/>
                          <a:cs typeface="Tahoma"/>
                          <a:sym typeface="Tahoma"/>
                        </a:rPr>
                        <a:t>מודלי</a:t>
                      </a:r>
                      <a:r>
                        <a:rPr lang="en-US" sz="1100" dirty="0">
                          <a:latin typeface="Tahoma"/>
                          <a:ea typeface="Tahoma"/>
                          <a:cs typeface="Tahoma"/>
                          <a:sym typeface="Tahoma"/>
                        </a:rPr>
                        <a:t> חיזוי </a:t>
                      </a:r>
                      <a:r>
                        <a:rPr lang="en-US" sz="1100" dirty="0" err="1">
                          <a:latin typeface="Tahoma"/>
                          <a:ea typeface="Tahoma"/>
                          <a:cs typeface="Tahoma"/>
                          <a:sym typeface="Tahoma"/>
                        </a:rPr>
                        <a:t>שמשמשים</a:t>
                      </a:r>
                      <a:r>
                        <a:rPr lang="en-US" sz="1100" dirty="0">
                          <a:latin typeface="Tahoma"/>
                          <a:ea typeface="Tahoma"/>
                          <a:cs typeface="Tahoma"/>
                          <a:sym typeface="Tahoma"/>
                        </a:rPr>
                        <a:t> </a:t>
                      </a:r>
                      <a:r>
                        <a:rPr lang="en-US" sz="1100" dirty="0" err="1">
                          <a:latin typeface="Tahoma"/>
                          <a:ea typeface="Tahoma"/>
                          <a:cs typeface="Tahoma"/>
                          <a:sym typeface="Tahoma"/>
                        </a:rPr>
                        <a:t>ככלי</a:t>
                      </a:r>
                      <a:r>
                        <a:rPr lang="en-US" sz="1100" dirty="0">
                          <a:latin typeface="Tahoma"/>
                          <a:ea typeface="Tahoma"/>
                          <a:cs typeface="Tahoma"/>
                          <a:sym typeface="Tahoma"/>
                        </a:rPr>
                        <a:t> </a:t>
                      </a:r>
                      <a:r>
                        <a:rPr lang="en-US" sz="1100" dirty="0" err="1">
                          <a:latin typeface="Tahoma"/>
                          <a:ea typeface="Tahoma"/>
                          <a:cs typeface="Tahoma"/>
                          <a:sym typeface="Tahoma"/>
                        </a:rPr>
                        <a:t>עזר</a:t>
                      </a:r>
                      <a:r>
                        <a:rPr lang="en-US" sz="1100" dirty="0">
                          <a:latin typeface="Tahoma"/>
                          <a:ea typeface="Tahoma"/>
                          <a:cs typeface="Tahoma"/>
                          <a:sym typeface="Tahoma"/>
                        </a:rPr>
                        <a:t> </a:t>
                      </a:r>
                      <a:r>
                        <a:rPr lang="en-US" sz="1100" dirty="0" err="1">
                          <a:latin typeface="Tahoma"/>
                          <a:ea typeface="Tahoma"/>
                          <a:cs typeface="Tahoma"/>
                          <a:sym typeface="Tahoma"/>
                        </a:rPr>
                        <a:t>לנטר</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התקלות</a:t>
                      </a:r>
                      <a:r>
                        <a:rPr lang="en-US" sz="1100" dirty="0">
                          <a:latin typeface="Tahoma"/>
                          <a:ea typeface="Tahoma"/>
                          <a:cs typeface="Tahoma"/>
                          <a:sym typeface="Tahoma"/>
                        </a:rPr>
                        <a:t> </a:t>
                      </a:r>
                      <a:r>
                        <a:rPr lang="en-US" sz="1100" dirty="0" err="1">
                          <a:latin typeface="Tahoma"/>
                          <a:ea typeface="Tahoma"/>
                          <a:cs typeface="Tahoma"/>
                          <a:sym typeface="Tahoma"/>
                        </a:rPr>
                        <a:t>לפני</a:t>
                      </a:r>
                      <a:r>
                        <a:rPr lang="en-US" sz="1100" dirty="0">
                          <a:latin typeface="Tahoma"/>
                          <a:ea typeface="Tahoma"/>
                          <a:cs typeface="Tahoma"/>
                          <a:sym typeface="Tahoma"/>
                        </a:rPr>
                        <a:t> </a:t>
                      </a:r>
                      <a:r>
                        <a:rPr lang="en-US" sz="1100" dirty="0" err="1">
                          <a:latin typeface="Tahoma"/>
                          <a:ea typeface="Tahoma"/>
                          <a:cs typeface="Tahoma"/>
                          <a:sym typeface="Tahoma"/>
                        </a:rPr>
                        <a:t>התרחשותן</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ניטור</a:t>
                      </a:r>
                      <a:r>
                        <a:rPr lang="en-US" sz="1100" dirty="0">
                          <a:latin typeface="Tahoma"/>
                          <a:ea typeface="Tahoma"/>
                          <a:cs typeface="Tahoma"/>
                          <a:sym typeface="Tahoma"/>
                        </a:rPr>
                        <a:t> </a:t>
                      </a:r>
                      <a:r>
                        <a:rPr lang="en-US" sz="1100" dirty="0" err="1">
                          <a:latin typeface="Tahoma"/>
                          <a:ea typeface="Tahoma"/>
                          <a:cs typeface="Tahoma"/>
                          <a:sym typeface="Tahoma"/>
                        </a:rPr>
                        <a:t>מצב</a:t>
                      </a:r>
                      <a:r>
                        <a:rPr lang="en-US" sz="1100" dirty="0">
                          <a:latin typeface="Tahoma"/>
                          <a:ea typeface="Tahoma"/>
                          <a:cs typeface="Tahoma"/>
                          <a:sym typeface="Tahoma"/>
                        </a:rPr>
                        <a:t> </a:t>
                      </a:r>
                      <a:r>
                        <a:rPr lang="en-US" sz="1100" dirty="0" err="1">
                          <a:latin typeface="Tahoma"/>
                          <a:ea typeface="Tahoma"/>
                          <a:cs typeface="Tahoma"/>
                          <a:sym typeface="Tahoma"/>
                        </a:rPr>
                        <a:t>זמן</a:t>
                      </a:r>
                      <a:r>
                        <a:rPr lang="en-US" sz="1100" dirty="0">
                          <a:latin typeface="Tahoma"/>
                          <a:ea typeface="Tahoma"/>
                          <a:cs typeface="Tahoma"/>
                          <a:sym typeface="Tahoma"/>
                        </a:rPr>
                        <a:t> </a:t>
                      </a:r>
                      <a:r>
                        <a:rPr lang="en-US" sz="1100" dirty="0" err="1">
                          <a:latin typeface="Tahoma"/>
                          <a:ea typeface="Tahoma"/>
                          <a:cs typeface="Tahoma"/>
                          <a:sym typeface="Tahoma"/>
                        </a:rPr>
                        <a:t>אמת</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ציוד</a:t>
                      </a:r>
                      <a:r>
                        <a:rPr lang="en-US" sz="1100" dirty="0">
                          <a:latin typeface="Tahoma"/>
                          <a:ea typeface="Tahoma"/>
                          <a:cs typeface="Tahoma"/>
                          <a:sym typeface="Tahoma"/>
                        </a:rPr>
                        <a:t> </a:t>
                      </a:r>
                      <a:r>
                        <a:rPr lang="en-US" sz="1100" dirty="0" err="1">
                          <a:latin typeface="Tahoma"/>
                          <a:ea typeface="Tahoma"/>
                          <a:cs typeface="Tahoma"/>
                          <a:sym typeface="Tahoma"/>
                        </a:rPr>
                        <a:t>אינו</a:t>
                      </a:r>
                      <a:r>
                        <a:rPr lang="en-US" sz="1100" dirty="0">
                          <a:latin typeface="Tahoma"/>
                          <a:ea typeface="Tahoma"/>
                          <a:cs typeface="Tahoma"/>
                          <a:sym typeface="Tahoma"/>
                        </a:rPr>
                        <a:t> </a:t>
                      </a:r>
                      <a:r>
                        <a:rPr lang="en-US" sz="1100" dirty="0" err="1">
                          <a:latin typeface="Tahoma"/>
                          <a:ea typeface="Tahoma"/>
                          <a:cs typeface="Tahoma"/>
                          <a:sym typeface="Tahoma"/>
                        </a:rPr>
                        <a:t>זמין</a:t>
                      </a:r>
                      <a:r>
                        <a:rPr lang="en-US" sz="1100" dirty="0">
                          <a:latin typeface="Tahoma"/>
                          <a:ea typeface="Tahoma"/>
                          <a:cs typeface="Tahoma"/>
                          <a:sym typeface="Tahoma"/>
                        </a:rPr>
                        <a:t> </a:t>
                      </a:r>
                      <a:r>
                        <a:rPr lang="en-US" sz="1100" dirty="0" err="1">
                          <a:latin typeface="Tahoma"/>
                          <a:ea typeface="Tahoma"/>
                          <a:cs typeface="Tahoma"/>
                          <a:sym typeface="Tahoma"/>
                        </a:rPr>
                        <a:t>עבור</a:t>
                      </a:r>
                      <a:r>
                        <a:rPr lang="en-US" sz="1100" dirty="0">
                          <a:latin typeface="Tahoma"/>
                          <a:ea typeface="Tahoma"/>
                          <a:cs typeface="Tahoma"/>
                          <a:sym typeface="Tahoma"/>
                        </a:rPr>
                        <a:t> </a:t>
                      </a:r>
                      <a:r>
                        <a:rPr lang="en-US" sz="1100" dirty="0" err="1">
                          <a:latin typeface="Tahoma"/>
                          <a:ea typeface="Tahoma"/>
                          <a:cs typeface="Tahoma"/>
                          <a:sym typeface="Tahoma"/>
                        </a:rPr>
                        <a:t>מכונות</a:t>
                      </a:r>
                      <a:r>
                        <a:rPr lang="en-US" sz="1100" dirty="0">
                          <a:latin typeface="Tahoma"/>
                          <a:ea typeface="Tahoma"/>
                          <a:cs typeface="Tahoma"/>
                          <a:sym typeface="Tahoma"/>
                        </a:rPr>
                        <a:t> </a:t>
                      </a:r>
                      <a:r>
                        <a:rPr lang="en-US" sz="1100" dirty="0" err="1">
                          <a:latin typeface="Tahoma"/>
                          <a:ea typeface="Tahoma"/>
                          <a:cs typeface="Tahoma"/>
                          <a:sym typeface="Tahoma"/>
                        </a:rPr>
                        <a:t>הזרקה</a:t>
                      </a:r>
                      <a:r>
                        <a:rPr lang="en-US" sz="1100" dirty="0">
                          <a:latin typeface="Tahoma"/>
                          <a:ea typeface="Tahoma"/>
                          <a:cs typeface="Tahoma"/>
                          <a:sym typeface="Tahoma"/>
                        </a:rPr>
                        <a:t>, </a:t>
                      </a:r>
                      <a:r>
                        <a:rPr lang="en-US" sz="1100" dirty="0" err="1">
                          <a:latin typeface="Tahoma"/>
                          <a:ea typeface="Tahoma"/>
                          <a:cs typeface="Tahoma"/>
                          <a:sym typeface="Tahoma"/>
                        </a:rPr>
                        <a:t>אך</a:t>
                      </a:r>
                      <a:r>
                        <a:rPr lang="en-US" sz="1100" dirty="0">
                          <a:latin typeface="Tahoma"/>
                          <a:ea typeface="Tahoma"/>
                          <a:cs typeface="Tahoma"/>
                          <a:sym typeface="Tahoma"/>
                        </a:rPr>
                        <a:t> </a:t>
                      </a:r>
                      <a:r>
                        <a:rPr lang="en-US" sz="1100" dirty="0" err="1">
                          <a:latin typeface="Tahoma"/>
                          <a:ea typeface="Tahoma"/>
                          <a:cs typeface="Tahoma"/>
                          <a:sym typeface="Tahoma"/>
                        </a:rPr>
                        <a:t>המאמר</a:t>
                      </a:r>
                      <a:r>
                        <a:rPr lang="en-US" sz="1100" dirty="0">
                          <a:latin typeface="Tahoma"/>
                          <a:ea typeface="Tahoma"/>
                          <a:cs typeface="Tahoma"/>
                          <a:sym typeface="Tahoma"/>
                        </a:rPr>
                        <a:t> </a:t>
                      </a:r>
                      <a:r>
                        <a:rPr lang="en-US" sz="1100" dirty="0" err="1">
                          <a:latin typeface="Tahoma"/>
                          <a:ea typeface="Tahoma"/>
                          <a:cs typeface="Tahoma"/>
                          <a:sym typeface="Tahoma"/>
                        </a:rPr>
                        <a:t>מציע</a:t>
                      </a:r>
                      <a:r>
                        <a:rPr lang="en-US" sz="1100" dirty="0">
                          <a:latin typeface="Tahoma"/>
                          <a:ea typeface="Tahoma"/>
                          <a:cs typeface="Tahoma"/>
                          <a:sym typeface="Tahoma"/>
                        </a:rPr>
                        <a:t> </a:t>
                      </a:r>
                      <a:r>
                        <a:rPr lang="en-US" sz="1100" dirty="0" err="1">
                          <a:latin typeface="Tahoma"/>
                          <a:ea typeface="Tahoma"/>
                          <a:cs typeface="Tahoma"/>
                          <a:sym typeface="Tahoma"/>
                        </a:rPr>
                        <a:t>גישה</a:t>
                      </a:r>
                      <a:r>
                        <a:rPr lang="en-US" sz="1100" dirty="0">
                          <a:latin typeface="Tahoma"/>
                          <a:ea typeface="Tahoma"/>
                          <a:cs typeface="Tahoma"/>
                          <a:sym typeface="Tahoma"/>
                        </a:rPr>
                        <a:t> </a:t>
                      </a:r>
                      <a:r>
                        <a:rPr lang="en-US" sz="1100" dirty="0" err="1">
                          <a:latin typeface="Tahoma"/>
                          <a:ea typeface="Tahoma"/>
                          <a:cs typeface="Tahoma"/>
                          <a:sym typeface="Tahoma"/>
                        </a:rPr>
                        <a:t>תחזיתית</a:t>
                      </a:r>
                      <a:r>
                        <a:rPr lang="en-US" sz="1100" dirty="0">
                          <a:latin typeface="Tahoma"/>
                          <a:ea typeface="Tahoma"/>
                          <a:cs typeface="Tahoma"/>
                          <a:sym typeface="Tahoma"/>
                        </a:rPr>
                        <a:t> </a:t>
                      </a:r>
                      <a:r>
                        <a:rPr lang="en-US" sz="1100" dirty="0" err="1">
                          <a:latin typeface="Tahoma"/>
                          <a:ea typeface="Tahoma"/>
                          <a:cs typeface="Tahoma"/>
                          <a:sym typeface="Tahoma"/>
                        </a:rPr>
                        <a:t>המבוססת</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ניבוי</a:t>
                      </a:r>
                      <a:r>
                        <a:rPr lang="en-US" sz="1100" dirty="0">
                          <a:latin typeface="Tahoma"/>
                          <a:ea typeface="Tahoma"/>
                          <a:cs typeface="Tahoma"/>
                          <a:sym typeface="Tahoma"/>
                        </a:rPr>
                        <a:t> </a:t>
                      </a:r>
                      <a:r>
                        <a:rPr lang="en-US" sz="1100" dirty="0" err="1">
                          <a:latin typeface="Tahoma"/>
                          <a:ea typeface="Tahoma"/>
                          <a:cs typeface="Tahoma"/>
                          <a:sym typeface="Tahoma"/>
                        </a:rPr>
                        <a:t>באמצעות</a:t>
                      </a:r>
                      <a:r>
                        <a:rPr lang="en-US" sz="1100" dirty="0">
                          <a:latin typeface="Tahoma"/>
                          <a:ea typeface="Tahoma"/>
                          <a:cs typeface="Tahoma"/>
                          <a:sym typeface="Tahoma"/>
                        </a:rPr>
                        <a:t> </a:t>
                      </a:r>
                      <a:r>
                        <a:rPr lang="en-US" sz="1100" dirty="0" err="1">
                          <a:latin typeface="Tahoma"/>
                          <a:ea typeface="Tahoma"/>
                          <a:cs typeface="Tahoma"/>
                          <a:sym typeface="Tahoma"/>
                        </a:rPr>
                        <a:t>ניתוח</a:t>
                      </a:r>
                      <a:r>
                        <a:rPr lang="en-US" sz="1100" dirty="0">
                          <a:latin typeface="Tahoma"/>
                          <a:ea typeface="Tahoma"/>
                          <a:cs typeface="Tahoma"/>
                          <a:sym typeface="Tahoma"/>
                        </a:rPr>
                        <a:t> </a:t>
                      </a:r>
                      <a:r>
                        <a:rPr lang="en-US" sz="1100" dirty="0" err="1">
                          <a:latin typeface="Tahoma"/>
                          <a:ea typeface="Tahoma"/>
                          <a:cs typeface="Tahoma"/>
                          <a:sym typeface="Tahoma"/>
                        </a:rPr>
                        <a:t>דפוסים</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סדרות</a:t>
                      </a:r>
                      <a:r>
                        <a:rPr lang="en-US" sz="1100" dirty="0">
                          <a:latin typeface="Tahoma"/>
                          <a:ea typeface="Tahoma"/>
                          <a:cs typeface="Tahoma"/>
                          <a:sym typeface="Tahoma"/>
                        </a:rPr>
                        <a:t> </a:t>
                      </a:r>
                      <a:r>
                        <a:rPr lang="en-US" sz="1100" dirty="0" err="1">
                          <a:latin typeface="Tahoma"/>
                          <a:ea typeface="Tahoma"/>
                          <a:cs typeface="Tahoma"/>
                          <a:sym typeface="Tahoma"/>
                        </a:rPr>
                        <a:t>נתונים</a:t>
                      </a:r>
                      <a:r>
                        <a:rPr lang="en-US" sz="1100" dirty="0">
                          <a:latin typeface="Tahoma"/>
                          <a:ea typeface="Tahoma"/>
                          <a:cs typeface="Tahoma"/>
                          <a:sym typeface="Tahoma"/>
                        </a:rPr>
                        <a:t> </a:t>
                      </a:r>
                      <a:r>
                        <a:rPr lang="en-US" sz="1100" dirty="0" err="1">
                          <a:latin typeface="Tahoma"/>
                          <a:ea typeface="Tahoma"/>
                          <a:cs typeface="Tahoma"/>
                          <a:sym typeface="Tahoma"/>
                        </a:rPr>
                        <a:t>בזמן</a:t>
                      </a:r>
                      <a:r>
                        <a:rPr lang="en-US" sz="1100" dirty="0">
                          <a:latin typeface="Tahoma"/>
                          <a:ea typeface="Tahoma"/>
                          <a:cs typeface="Tahoma"/>
                          <a:sym typeface="Tahoma"/>
                        </a:rPr>
                        <a:t> </a:t>
                      </a:r>
                      <a:r>
                        <a:rPr lang="en-US" sz="1100" dirty="0" err="1">
                          <a:latin typeface="Tahoma"/>
                          <a:ea typeface="Tahoma"/>
                          <a:cs typeface="Tahoma"/>
                          <a:sym typeface="Tahoma"/>
                        </a:rPr>
                        <a:t>אמת</a:t>
                      </a:r>
                      <a:r>
                        <a:rPr lang="en-US" sz="1100" dirty="0">
                          <a:latin typeface="Tahoma"/>
                          <a:ea typeface="Tahoma"/>
                          <a:cs typeface="Tahoma"/>
                          <a:sym typeface="Tahoma"/>
                        </a:rPr>
                        <a:t> </a:t>
                      </a:r>
                      <a:r>
                        <a:rPr lang="en-US" sz="1100" dirty="0" err="1">
                          <a:latin typeface="Tahoma"/>
                          <a:ea typeface="Tahoma"/>
                          <a:cs typeface="Tahoma"/>
                          <a:sym typeface="Tahoma"/>
                        </a:rPr>
                        <a:t>כדי</a:t>
                      </a:r>
                      <a:r>
                        <a:rPr lang="en-US" sz="1100" dirty="0">
                          <a:latin typeface="Tahoma"/>
                          <a:ea typeface="Tahoma"/>
                          <a:cs typeface="Tahoma"/>
                          <a:sym typeface="Tahoma"/>
                        </a:rPr>
                        <a:t> </a:t>
                      </a:r>
                      <a:r>
                        <a:rPr lang="en-US" sz="1100" dirty="0" err="1">
                          <a:latin typeface="Tahoma"/>
                          <a:ea typeface="Tahoma"/>
                          <a:cs typeface="Tahoma"/>
                          <a:sym typeface="Tahoma"/>
                        </a:rPr>
                        <a:t>להעריך</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מצב</a:t>
                      </a:r>
                      <a:r>
                        <a:rPr lang="en-US" sz="1100" dirty="0">
                          <a:latin typeface="Tahoma"/>
                          <a:ea typeface="Tahoma"/>
                          <a:cs typeface="Tahoma"/>
                          <a:sym typeface="Tahoma"/>
                        </a:rPr>
                        <a:t> </a:t>
                      </a:r>
                      <a:r>
                        <a:rPr lang="en-US" sz="1100" dirty="0" err="1">
                          <a:latin typeface="Tahoma"/>
                          <a:ea typeface="Tahoma"/>
                          <a:cs typeface="Tahoma"/>
                          <a:sym typeface="Tahoma"/>
                        </a:rPr>
                        <a:t>הציוד</a:t>
                      </a:r>
                      <a:r>
                        <a:rPr lang="en-US" sz="1100" dirty="0">
                          <a:latin typeface="Tahoma"/>
                          <a:ea typeface="Tahoma"/>
                          <a:cs typeface="Tahoma"/>
                          <a:sym typeface="Tahoma"/>
                        </a:rPr>
                        <a:t>. </a:t>
                      </a:r>
                      <a:r>
                        <a:rPr lang="en-US" sz="1100" dirty="0" err="1">
                          <a:latin typeface="Tahoma"/>
                          <a:ea typeface="Tahoma"/>
                          <a:cs typeface="Tahoma"/>
                          <a:sym typeface="Tahoma"/>
                        </a:rPr>
                        <a:t>וכך</a:t>
                      </a:r>
                      <a:r>
                        <a:rPr lang="en-US" sz="1100" dirty="0">
                          <a:latin typeface="Tahoma"/>
                          <a:ea typeface="Tahoma"/>
                          <a:cs typeface="Tahoma"/>
                          <a:sym typeface="Tahoma"/>
                        </a:rPr>
                        <a:t> </a:t>
                      </a:r>
                      <a:r>
                        <a:rPr lang="en-US" sz="1100" dirty="0" err="1">
                          <a:latin typeface="Tahoma"/>
                          <a:ea typeface="Tahoma"/>
                          <a:cs typeface="Tahoma"/>
                          <a:sym typeface="Tahoma"/>
                        </a:rPr>
                        <a:t>להצליח</a:t>
                      </a:r>
                      <a:r>
                        <a:rPr lang="en-US" sz="1100" dirty="0">
                          <a:latin typeface="Tahoma"/>
                          <a:ea typeface="Tahoma"/>
                          <a:cs typeface="Tahoma"/>
                          <a:sym typeface="Tahoma"/>
                        </a:rPr>
                        <a:t> </a:t>
                      </a:r>
                      <a:r>
                        <a:rPr lang="en-US" sz="1100" dirty="0" err="1">
                          <a:latin typeface="Tahoma"/>
                          <a:ea typeface="Tahoma"/>
                          <a:cs typeface="Tahoma"/>
                          <a:sym typeface="Tahoma"/>
                        </a:rPr>
                        <a:t>לנטר</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הציוד</a:t>
                      </a:r>
                      <a:r>
                        <a:rPr lang="en-US" sz="1100" dirty="0">
                          <a:latin typeface="Tahoma"/>
                          <a:ea typeface="Tahoma"/>
                          <a:cs typeface="Tahoma"/>
                          <a:sym typeface="Tahoma"/>
                        </a:rPr>
                        <a:t> </a:t>
                      </a:r>
                      <a:r>
                        <a:rPr lang="en-US" sz="1100" dirty="0" err="1">
                          <a:latin typeface="Tahoma"/>
                          <a:ea typeface="Tahoma"/>
                          <a:cs typeface="Tahoma"/>
                          <a:sym typeface="Tahoma"/>
                        </a:rPr>
                        <a:t>ולחסוך</a:t>
                      </a:r>
                      <a:r>
                        <a:rPr lang="en-US" sz="1100" dirty="0">
                          <a:latin typeface="Tahoma"/>
                          <a:ea typeface="Tahoma"/>
                          <a:cs typeface="Tahoma"/>
                          <a:sym typeface="Tahoma"/>
                        </a:rPr>
                        <a:t> </a:t>
                      </a:r>
                      <a:r>
                        <a:rPr lang="en-US" sz="1100" dirty="0" err="1">
                          <a:latin typeface="Tahoma"/>
                          <a:ea typeface="Tahoma"/>
                          <a:cs typeface="Tahoma"/>
                          <a:sym typeface="Tahoma"/>
                        </a:rPr>
                        <a:t>את</a:t>
                      </a:r>
                      <a:r>
                        <a:rPr lang="en-US" sz="1100" dirty="0">
                          <a:latin typeface="Tahoma"/>
                          <a:ea typeface="Tahoma"/>
                          <a:cs typeface="Tahoma"/>
                          <a:sym typeface="Tahoma"/>
                        </a:rPr>
                        <a:t> </a:t>
                      </a:r>
                      <a:r>
                        <a:rPr lang="en-US" sz="1100" dirty="0" err="1">
                          <a:latin typeface="Tahoma"/>
                          <a:ea typeface="Tahoma"/>
                          <a:cs typeface="Tahoma"/>
                          <a:sym typeface="Tahoma"/>
                        </a:rPr>
                        <a:t>התקלות</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b="1">
                          <a:latin typeface="Tahoma"/>
                          <a:ea typeface="Tahoma"/>
                          <a:cs typeface="Tahoma"/>
                          <a:sym typeface="Tahoma"/>
                        </a:rPr>
                        <a:t>אין רכיבי ניטור במכונת הזרקה בזמן אמת</a:t>
                      </a:r>
                      <a:endParaRPr sz="1100" b="1">
                        <a:latin typeface="Tahoma"/>
                        <a:ea typeface="Tahoma"/>
                        <a:cs typeface="Tahoma"/>
                        <a:sym typeface="Tahoma"/>
                      </a:endParaRPr>
                    </a:p>
                  </a:txBody>
                  <a:tcPr marL="91425" marR="91425" marT="91425" marB="91425"/>
                </a:tc>
                <a:extLst>
                  <a:ext uri="{0D108BD9-81ED-4DB2-BD59-A6C34878D82A}">
                    <a16:rowId xmlns:a16="http://schemas.microsoft.com/office/drawing/2014/main" val="10002"/>
                  </a:ext>
                </a:extLst>
              </a:tr>
              <a:tr h="451100">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קיים שימוש במסדי נתונים אשר שומרים בתוכם מידע היסטורי שעוזר לפתח את מודלי החיזוי אשר משתמשים בלמידת מכונה</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קיים שימוש באלגוריתם של עץ החלטות לצורך מימוש ובניית מודלי החיזוי </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הטכניקה</a:t>
                      </a:r>
                      <a:r>
                        <a:rPr lang="en-US" sz="1100" dirty="0">
                          <a:latin typeface="Tahoma"/>
                          <a:ea typeface="Tahoma"/>
                          <a:cs typeface="Tahoma"/>
                          <a:sym typeface="Tahoma"/>
                        </a:rPr>
                        <a:t> </a:t>
                      </a:r>
                      <a:r>
                        <a:rPr lang="en-US" sz="1100" dirty="0" err="1">
                          <a:latin typeface="Tahoma"/>
                          <a:ea typeface="Tahoma"/>
                          <a:cs typeface="Tahoma"/>
                          <a:sym typeface="Tahoma"/>
                        </a:rPr>
                        <a:t>בעצם</a:t>
                      </a:r>
                      <a:r>
                        <a:rPr lang="en-US" sz="1100" dirty="0">
                          <a:latin typeface="Tahoma"/>
                          <a:ea typeface="Tahoma"/>
                          <a:cs typeface="Tahoma"/>
                          <a:sym typeface="Tahoma"/>
                        </a:rPr>
                        <a:t> </a:t>
                      </a:r>
                      <a:r>
                        <a:rPr lang="en-US" sz="1100" dirty="0" err="1">
                          <a:latin typeface="Tahoma"/>
                          <a:ea typeface="Tahoma"/>
                          <a:cs typeface="Tahoma"/>
                          <a:sym typeface="Tahoma"/>
                        </a:rPr>
                        <a:t>מפתחת</a:t>
                      </a:r>
                      <a:r>
                        <a:rPr lang="en-US" sz="1100" dirty="0">
                          <a:latin typeface="Tahoma"/>
                          <a:ea typeface="Tahoma"/>
                          <a:cs typeface="Tahoma"/>
                          <a:sym typeface="Tahoma"/>
                        </a:rPr>
                        <a:t> </a:t>
                      </a:r>
                      <a:r>
                        <a:rPr lang="en-US" sz="1100" dirty="0" err="1">
                          <a:latin typeface="Tahoma"/>
                          <a:ea typeface="Tahoma"/>
                          <a:cs typeface="Tahoma"/>
                          <a:sym typeface="Tahoma"/>
                        </a:rPr>
                        <a:t>מודלי</a:t>
                      </a:r>
                      <a:r>
                        <a:rPr lang="en-US" sz="1100" dirty="0">
                          <a:latin typeface="Tahoma"/>
                          <a:ea typeface="Tahoma"/>
                          <a:cs typeface="Tahoma"/>
                          <a:sym typeface="Tahoma"/>
                        </a:rPr>
                        <a:t> חיזוי </a:t>
                      </a:r>
                      <a:r>
                        <a:rPr lang="en-US" sz="1100" dirty="0" err="1">
                          <a:latin typeface="Tahoma"/>
                          <a:ea typeface="Tahoma"/>
                          <a:cs typeface="Tahoma"/>
                          <a:sym typeface="Tahoma"/>
                        </a:rPr>
                        <a:t>אשר</a:t>
                      </a:r>
                      <a:r>
                        <a:rPr lang="en-US" sz="1100" dirty="0">
                          <a:latin typeface="Tahoma"/>
                          <a:ea typeface="Tahoma"/>
                          <a:cs typeface="Tahoma"/>
                          <a:sym typeface="Tahoma"/>
                        </a:rPr>
                        <a:t> </a:t>
                      </a:r>
                      <a:r>
                        <a:rPr lang="en-US" sz="1100" dirty="0" err="1">
                          <a:latin typeface="Tahoma"/>
                          <a:ea typeface="Tahoma"/>
                          <a:cs typeface="Tahoma"/>
                          <a:sym typeface="Tahoma"/>
                        </a:rPr>
                        <a:t>משמשים</a:t>
                      </a:r>
                      <a:r>
                        <a:rPr lang="en-US" sz="1100" dirty="0">
                          <a:latin typeface="Tahoma"/>
                          <a:ea typeface="Tahoma"/>
                          <a:cs typeface="Tahoma"/>
                          <a:sym typeface="Tahoma"/>
                        </a:rPr>
                        <a:t> </a:t>
                      </a:r>
                      <a:r>
                        <a:rPr lang="en-US" sz="1100" dirty="0" err="1">
                          <a:latin typeface="Tahoma"/>
                          <a:ea typeface="Tahoma"/>
                          <a:cs typeface="Tahoma"/>
                          <a:sym typeface="Tahoma"/>
                        </a:rPr>
                        <a:t>ככלי</a:t>
                      </a:r>
                      <a:r>
                        <a:rPr lang="en-US" sz="1100" dirty="0">
                          <a:latin typeface="Tahoma"/>
                          <a:ea typeface="Tahoma"/>
                          <a:cs typeface="Tahoma"/>
                          <a:sym typeface="Tahoma"/>
                        </a:rPr>
                        <a:t> </a:t>
                      </a:r>
                      <a:r>
                        <a:rPr lang="en-US" sz="1100" dirty="0" err="1">
                          <a:latin typeface="Tahoma"/>
                          <a:ea typeface="Tahoma"/>
                          <a:cs typeface="Tahoma"/>
                          <a:sym typeface="Tahoma"/>
                        </a:rPr>
                        <a:t>עזר</a:t>
                      </a:r>
                      <a:r>
                        <a:rPr lang="en-US" sz="1100" dirty="0">
                          <a:latin typeface="Tahoma"/>
                          <a:ea typeface="Tahoma"/>
                          <a:cs typeface="Tahoma"/>
                          <a:sym typeface="Tahoma"/>
                        </a:rPr>
                        <a:t> </a:t>
                      </a:r>
                      <a:r>
                        <a:rPr lang="en-US" sz="1100" dirty="0" err="1">
                          <a:latin typeface="Tahoma"/>
                          <a:ea typeface="Tahoma"/>
                          <a:cs typeface="Tahoma"/>
                          <a:sym typeface="Tahoma"/>
                        </a:rPr>
                        <a:t>למנהלי</a:t>
                      </a:r>
                      <a:r>
                        <a:rPr lang="en-US" sz="1100" dirty="0">
                          <a:latin typeface="Tahoma"/>
                          <a:ea typeface="Tahoma"/>
                          <a:cs typeface="Tahoma"/>
                          <a:sym typeface="Tahoma"/>
                        </a:rPr>
                        <a:t> </a:t>
                      </a:r>
                      <a:r>
                        <a:rPr lang="en-US" sz="1100" dirty="0" err="1">
                          <a:latin typeface="Tahoma"/>
                          <a:ea typeface="Tahoma"/>
                          <a:cs typeface="Tahoma"/>
                          <a:sym typeface="Tahoma"/>
                        </a:rPr>
                        <a:t>תשתית</a:t>
                      </a:r>
                      <a:r>
                        <a:rPr lang="en-US" sz="1100" dirty="0">
                          <a:latin typeface="Tahoma"/>
                          <a:ea typeface="Tahoma"/>
                          <a:cs typeface="Tahoma"/>
                          <a:sym typeface="Tahoma"/>
                        </a:rPr>
                        <a:t> </a:t>
                      </a:r>
                      <a:r>
                        <a:rPr lang="en-US" sz="1100" dirty="0" err="1">
                          <a:latin typeface="Tahoma"/>
                          <a:ea typeface="Tahoma"/>
                          <a:cs typeface="Tahoma"/>
                          <a:sym typeface="Tahoma"/>
                        </a:rPr>
                        <a:t>בכל</a:t>
                      </a:r>
                      <a:r>
                        <a:rPr lang="en-US" sz="1100" dirty="0">
                          <a:latin typeface="Tahoma"/>
                          <a:ea typeface="Tahoma"/>
                          <a:cs typeface="Tahoma"/>
                          <a:sym typeface="Tahoma"/>
                        </a:rPr>
                        <a:t> </a:t>
                      </a:r>
                      <a:r>
                        <a:rPr lang="en-US" sz="1100" dirty="0" err="1">
                          <a:latin typeface="Tahoma"/>
                          <a:ea typeface="Tahoma"/>
                          <a:cs typeface="Tahoma"/>
                          <a:sym typeface="Tahoma"/>
                        </a:rPr>
                        <a:t>הנוגע</a:t>
                      </a:r>
                      <a:r>
                        <a:rPr lang="en-US" sz="1100" dirty="0">
                          <a:latin typeface="Tahoma"/>
                          <a:ea typeface="Tahoma"/>
                          <a:cs typeface="Tahoma"/>
                          <a:sym typeface="Tahoma"/>
                        </a:rPr>
                        <a:t> </a:t>
                      </a:r>
                      <a:r>
                        <a:rPr lang="en-US" sz="1100" dirty="0" err="1">
                          <a:latin typeface="Tahoma"/>
                          <a:ea typeface="Tahoma"/>
                          <a:cs typeface="Tahoma"/>
                          <a:sym typeface="Tahoma"/>
                        </a:rPr>
                        <a:t>לתחזוקת</a:t>
                      </a:r>
                      <a:r>
                        <a:rPr lang="en-US" sz="1100" dirty="0">
                          <a:latin typeface="Tahoma"/>
                          <a:ea typeface="Tahoma"/>
                          <a:cs typeface="Tahoma"/>
                          <a:sym typeface="Tahoma"/>
                        </a:rPr>
                        <a:t> מערכות </a:t>
                      </a:r>
                      <a:r>
                        <a:rPr lang="en-US" sz="1100" dirty="0" err="1">
                          <a:latin typeface="Tahoma"/>
                          <a:ea typeface="Tahoma"/>
                          <a:cs typeface="Tahoma"/>
                          <a:sym typeface="Tahoma"/>
                        </a:rPr>
                        <a:t>קיימות</a:t>
                      </a:r>
                      <a:r>
                        <a:rPr lang="en-US" sz="1100" dirty="0">
                          <a:latin typeface="Tahoma"/>
                          <a:ea typeface="Tahoma"/>
                          <a:cs typeface="Tahoma"/>
                          <a:sym typeface="Tahoma"/>
                        </a:rPr>
                        <a:t> </a:t>
                      </a:r>
                      <a:r>
                        <a:rPr lang="en-US" sz="1100" dirty="0" err="1">
                          <a:latin typeface="Tahoma"/>
                          <a:ea typeface="Tahoma"/>
                          <a:cs typeface="Tahoma"/>
                          <a:sym typeface="Tahoma"/>
                        </a:rPr>
                        <a:t>וזה</a:t>
                      </a:r>
                      <a:r>
                        <a:rPr lang="en-US" sz="1100" dirty="0">
                          <a:latin typeface="Tahoma"/>
                          <a:ea typeface="Tahoma"/>
                          <a:cs typeface="Tahoma"/>
                          <a:sym typeface="Tahoma"/>
                        </a:rPr>
                        <a:t> </a:t>
                      </a:r>
                      <a:r>
                        <a:rPr lang="en-US" sz="1100" dirty="0" err="1">
                          <a:latin typeface="Tahoma"/>
                          <a:ea typeface="Tahoma"/>
                          <a:cs typeface="Tahoma"/>
                          <a:sym typeface="Tahoma"/>
                        </a:rPr>
                        <a:t>יכול</a:t>
                      </a:r>
                      <a:r>
                        <a:rPr lang="en-US" sz="1100" dirty="0">
                          <a:latin typeface="Tahoma"/>
                          <a:ea typeface="Tahoma"/>
                          <a:cs typeface="Tahoma"/>
                          <a:sym typeface="Tahoma"/>
                        </a:rPr>
                        <a:t> </a:t>
                      </a:r>
                      <a:r>
                        <a:rPr lang="en-US" sz="1100" dirty="0" err="1">
                          <a:latin typeface="Tahoma"/>
                          <a:ea typeface="Tahoma"/>
                          <a:cs typeface="Tahoma"/>
                          <a:sym typeface="Tahoma"/>
                        </a:rPr>
                        <a:t>לחסוך</a:t>
                      </a:r>
                      <a:r>
                        <a:rPr lang="en-US" sz="1100" dirty="0">
                          <a:latin typeface="Tahoma"/>
                          <a:ea typeface="Tahoma"/>
                          <a:cs typeface="Tahoma"/>
                          <a:sym typeface="Tahoma"/>
                        </a:rPr>
                        <a:t> </a:t>
                      </a:r>
                      <a:r>
                        <a:rPr lang="en-US" sz="1100" dirty="0" err="1">
                          <a:latin typeface="Tahoma"/>
                          <a:ea typeface="Tahoma"/>
                          <a:cs typeface="Tahoma"/>
                          <a:sym typeface="Tahoma"/>
                        </a:rPr>
                        <a:t>עלויות</a:t>
                      </a:r>
                      <a:r>
                        <a:rPr lang="en-US" sz="1100" dirty="0">
                          <a:latin typeface="Tahoma"/>
                          <a:ea typeface="Tahoma"/>
                          <a:cs typeface="Tahoma"/>
                          <a:sym typeface="Tahoma"/>
                        </a:rPr>
                        <a:t>, </a:t>
                      </a:r>
                      <a:r>
                        <a:rPr lang="en-US" sz="1100" dirty="0" err="1">
                          <a:latin typeface="Tahoma"/>
                          <a:ea typeface="Tahoma"/>
                          <a:cs typeface="Tahoma"/>
                          <a:sym typeface="Tahoma"/>
                        </a:rPr>
                        <a:t>זמן</a:t>
                      </a:r>
                      <a:r>
                        <a:rPr lang="en-US" sz="1100" dirty="0">
                          <a:latin typeface="Tahoma"/>
                          <a:ea typeface="Tahoma"/>
                          <a:cs typeface="Tahoma"/>
                          <a:sym typeface="Tahoma"/>
                        </a:rPr>
                        <a:t> </a:t>
                      </a:r>
                      <a:r>
                        <a:rPr lang="en-US" sz="1100" dirty="0" err="1">
                          <a:latin typeface="Tahoma"/>
                          <a:ea typeface="Tahoma"/>
                          <a:cs typeface="Tahoma"/>
                          <a:sym typeface="Tahoma"/>
                        </a:rPr>
                        <a:t>תחזוקה</a:t>
                      </a:r>
                      <a:r>
                        <a:rPr lang="en-US" sz="1100" dirty="0">
                          <a:latin typeface="Tahoma"/>
                          <a:ea typeface="Tahoma"/>
                          <a:cs typeface="Tahoma"/>
                          <a:sym typeface="Tahoma"/>
                        </a:rPr>
                        <a:t> </a:t>
                      </a:r>
                      <a:r>
                        <a:rPr lang="en-US" sz="1100" dirty="0" err="1">
                          <a:latin typeface="Tahoma"/>
                          <a:ea typeface="Tahoma"/>
                          <a:cs typeface="Tahoma"/>
                          <a:sym typeface="Tahoma"/>
                        </a:rPr>
                        <a:t>ועוד</a:t>
                      </a:r>
                      <a:endParaRPr sz="1100" dirty="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תרומה של הטכניקה לבעיה </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b="1" dirty="0" err="1">
                          <a:latin typeface="Tahoma"/>
                          <a:ea typeface="Tahoma"/>
                          <a:cs typeface="Tahoma"/>
                          <a:sym typeface="Tahoma"/>
                        </a:rPr>
                        <a:t>סיוע</a:t>
                      </a:r>
                      <a:r>
                        <a:rPr lang="en-US" sz="1100" b="1" dirty="0">
                          <a:latin typeface="Tahoma"/>
                          <a:ea typeface="Tahoma"/>
                          <a:cs typeface="Tahoma"/>
                          <a:sym typeface="Tahoma"/>
                        </a:rPr>
                        <a:t> </a:t>
                      </a:r>
                      <a:r>
                        <a:rPr lang="en-US" sz="1100" b="1" dirty="0" err="1">
                          <a:latin typeface="Tahoma"/>
                          <a:ea typeface="Tahoma"/>
                          <a:cs typeface="Tahoma"/>
                          <a:sym typeface="Tahoma"/>
                        </a:rPr>
                        <a:t>למנהלי</a:t>
                      </a:r>
                      <a:r>
                        <a:rPr lang="en-US" sz="1100" b="1" dirty="0">
                          <a:latin typeface="Tahoma"/>
                          <a:ea typeface="Tahoma"/>
                          <a:cs typeface="Tahoma"/>
                          <a:sym typeface="Tahoma"/>
                        </a:rPr>
                        <a:t> </a:t>
                      </a:r>
                      <a:r>
                        <a:rPr lang="en-US" sz="1100" b="1" dirty="0" err="1">
                          <a:latin typeface="Tahoma"/>
                          <a:ea typeface="Tahoma"/>
                          <a:cs typeface="Tahoma"/>
                          <a:sym typeface="Tahoma"/>
                        </a:rPr>
                        <a:t>תשתיות</a:t>
                      </a:r>
                      <a:r>
                        <a:rPr lang="en-US" sz="1100" b="1" dirty="0">
                          <a:latin typeface="Tahoma"/>
                          <a:ea typeface="Tahoma"/>
                          <a:cs typeface="Tahoma"/>
                          <a:sym typeface="Tahoma"/>
                        </a:rPr>
                        <a:t> </a:t>
                      </a:r>
                      <a:r>
                        <a:rPr lang="en-US" sz="1100" b="1" dirty="0" err="1">
                          <a:latin typeface="Tahoma"/>
                          <a:ea typeface="Tahoma"/>
                          <a:cs typeface="Tahoma"/>
                          <a:sym typeface="Tahoma"/>
                        </a:rPr>
                        <a:t>לקבל</a:t>
                      </a:r>
                      <a:r>
                        <a:rPr lang="en-US" sz="1100" b="1" dirty="0">
                          <a:latin typeface="Tahoma"/>
                          <a:ea typeface="Tahoma"/>
                          <a:cs typeface="Tahoma"/>
                          <a:sym typeface="Tahoma"/>
                        </a:rPr>
                        <a:t> </a:t>
                      </a:r>
                      <a:r>
                        <a:rPr lang="en-US" sz="1100" b="1" dirty="0" err="1">
                          <a:latin typeface="Tahoma"/>
                          <a:ea typeface="Tahoma"/>
                          <a:cs typeface="Tahoma"/>
                          <a:sym typeface="Tahoma"/>
                        </a:rPr>
                        <a:t>החלטות</a:t>
                      </a:r>
                      <a:r>
                        <a:rPr lang="en-US" sz="1100" b="1" dirty="0">
                          <a:latin typeface="Tahoma"/>
                          <a:ea typeface="Tahoma"/>
                          <a:cs typeface="Tahoma"/>
                          <a:sym typeface="Tahoma"/>
                        </a:rPr>
                        <a:t> </a:t>
                      </a:r>
                      <a:r>
                        <a:rPr lang="en-US" sz="1100" b="1" dirty="0" err="1">
                          <a:latin typeface="Tahoma"/>
                          <a:ea typeface="Tahoma"/>
                          <a:cs typeface="Tahoma"/>
                          <a:sym typeface="Tahoma"/>
                        </a:rPr>
                        <a:t>בנוגע</a:t>
                      </a:r>
                      <a:r>
                        <a:rPr lang="en-US" sz="1100" b="1" dirty="0">
                          <a:latin typeface="Tahoma"/>
                          <a:ea typeface="Tahoma"/>
                          <a:cs typeface="Tahoma"/>
                          <a:sym typeface="Tahoma"/>
                        </a:rPr>
                        <a:t> </a:t>
                      </a:r>
                      <a:r>
                        <a:rPr lang="en-US" sz="1100" b="1" dirty="0" err="1">
                          <a:latin typeface="Tahoma"/>
                          <a:ea typeface="Tahoma"/>
                          <a:cs typeface="Tahoma"/>
                          <a:sym typeface="Tahoma"/>
                        </a:rPr>
                        <a:t>לתחזוקת</a:t>
                      </a:r>
                      <a:r>
                        <a:rPr lang="en-US" sz="1100" b="1" dirty="0">
                          <a:latin typeface="Tahoma"/>
                          <a:ea typeface="Tahoma"/>
                          <a:cs typeface="Tahoma"/>
                          <a:sym typeface="Tahoma"/>
                        </a:rPr>
                        <a:t> </a:t>
                      </a:r>
                      <a:r>
                        <a:rPr lang="en-US" sz="1100" b="1" dirty="0" err="1">
                          <a:latin typeface="Tahoma"/>
                          <a:ea typeface="Tahoma"/>
                          <a:cs typeface="Tahoma"/>
                          <a:sym typeface="Tahoma"/>
                        </a:rPr>
                        <a:t>תשתיות</a:t>
                      </a:r>
                      <a:r>
                        <a:rPr lang="en-US" sz="1100" b="1" dirty="0">
                          <a:latin typeface="Tahoma"/>
                          <a:ea typeface="Tahoma"/>
                          <a:cs typeface="Tahoma"/>
                          <a:sym typeface="Tahoma"/>
                        </a:rPr>
                        <a:t> </a:t>
                      </a:r>
                      <a:r>
                        <a:rPr lang="en-US" sz="1100" b="1" dirty="0" err="1">
                          <a:latin typeface="Tahoma"/>
                          <a:ea typeface="Tahoma"/>
                          <a:cs typeface="Tahoma"/>
                          <a:sym typeface="Tahoma"/>
                        </a:rPr>
                        <a:t>רכבת</a:t>
                      </a:r>
                      <a:endParaRPr sz="1100" b="1" dirty="0">
                        <a:latin typeface="Tahoma"/>
                        <a:ea typeface="Tahoma"/>
                        <a:cs typeface="Tahoma"/>
                        <a:sym typeface="Tahoma"/>
                      </a:endParaRPr>
                    </a:p>
                    <a:p>
                      <a:pPr marL="0" marR="0" lvl="0" indent="0" algn="r" rtl="1">
                        <a:lnSpc>
                          <a:spcPct val="100000"/>
                        </a:lnSpc>
                        <a:spcBef>
                          <a:spcPts val="0"/>
                        </a:spcBef>
                        <a:spcAft>
                          <a:spcPts val="0"/>
                        </a:spcAft>
                        <a:buNone/>
                      </a:pPr>
                      <a:endParaRPr sz="1100" b="1" dirty="0">
                        <a:latin typeface="Tahoma"/>
                        <a:ea typeface="Tahoma"/>
                        <a:cs typeface="Tahoma"/>
                        <a:sym typeface="Tahom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aphicFrame>
        <p:nvGraphicFramePr>
          <p:cNvPr id="457" name="Google Shape;457;gb22c672d21_0_21"/>
          <p:cNvGraphicFramePr/>
          <p:nvPr/>
        </p:nvGraphicFramePr>
        <p:xfrm>
          <a:off x="551200" y="1693085"/>
          <a:ext cx="11172450" cy="3300525"/>
        </p:xfrm>
        <a:graphic>
          <a:graphicData uri="http://schemas.openxmlformats.org/drawingml/2006/table">
            <a:tbl>
              <a:tblPr>
                <a:noFill/>
                <a:tableStyleId>{E882BD37-C89F-4012-B1F9-7271D3D02523}</a:tableStyleId>
              </a:tblPr>
              <a:tblGrid>
                <a:gridCol w="1862075">
                  <a:extLst>
                    <a:ext uri="{9D8B030D-6E8A-4147-A177-3AD203B41FA5}">
                      <a16:colId xmlns:a16="http://schemas.microsoft.com/office/drawing/2014/main" val="20000"/>
                    </a:ext>
                  </a:extLst>
                </a:gridCol>
                <a:gridCol w="1862075">
                  <a:extLst>
                    <a:ext uri="{9D8B030D-6E8A-4147-A177-3AD203B41FA5}">
                      <a16:colId xmlns:a16="http://schemas.microsoft.com/office/drawing/2014/main" val="20001"/>
                    </a:ext>
                  </a:extLst>
                </a:gridCol>
                <a:gridCol w="1862075">
                  <a:extLst>
                    <a:ext uri="{9D8B030D-6E8A-4147-A177-3AD203B41FA5}">
                      <a16:colId xmlns:a16="http://schemas.microsoft.com/office/drawing/2014/main" val="20002"/>
                    </a:ext>
                  </a:extLst>
                </a:gridCol>
                <a:gridCol w="1862075">
                  <a:extLst>
                    <a:ext uri="{9D8B030D-6E8A-4147-A177-3AD203B41FA5}">
                      <a16:colId xmlns:a16="http://schemas.microsoft.com/office/drawing/2014/main" val="20003"/>
                    </a:ext>
                  </a:extLst>
                </a:gridCol>
                <a:gridCol w="1862075">
                  <a:extLst>
                    <a:ext uri="{9D8B030D-6E8A-4147-A177-3AD203B41FA5}">
                      <a16:colId xmlns:a16="http://schemas.microsoft.com/office/drawing/2014/main" val="20004"/>
                    </a:ext>
                  </a:extLst>
                </a:gridCol>
                <a:gridCol w="1862075">
                  <a:extLst>
                    <a:ext uri="{9D8B030D-6E8A-4147-A177-3AD203B41FA5}">
                      <a16:colId xmlns:a16="http://schemas.microsoft.com/office/drawing/2014/main" val="20005"/>
                    </a:ext>
                  </a:extLst>
                </a:gridCol>
              </a:tblGrid>
              <a:tr h="1258425">
                <a:tc>
                  <a:txBody>
                    <a:bodyPr/>
                    <a:lstStyle/>
                    <a:p>
                      <a:pPr marL="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אחזקה חזויה במאגרי בטיחות קריטיים ע”י למידת מכונה על בסיס מסדי נתונים</a:t>
                      </a:r>
                      <a:endParaRPr sz="1100" b="1">
                        <a:solidFill>
                          <a:schemeClr val="dk1"/>
                        </a:solidFill>
                        <a:latin typeface="Tahoma"/>
                        <a:ea typeface="Tahoma"/>
                        <a:cs typeface="Tahoma"/>
                        <a:sym typeface="Tahoma"/>
                      </a:endParaRPr>
                    </a:p>
                    <a:p>
                      <a:pPr marL="0" lvl="0" indent="0" algn="l" rtl="0">
                        <a:spcBef>
                          <a:spcPts val="0"/>
                        </a:spcBef>
                        <a:spcAft>
                          <a:spcPts val="0"/>
                        </a:spcAft>
                        <a:buNone/>
                      </a:pP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למידת מכונה באמצעות עץ החלטות לחיזוי הדיוק של הפעלת מכונות ייצור</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lnSpc>
                          <a:spcPct val="90000"/>
                        </a:lnSpc>
                        <a:spcBef>
                          <a:spcPts val="1000"/>
                        </a:spcBef>
                        <a:spcAft>
                          <a:spcPts val="0"/>
                        </a:spcAft>
                        <a:buNone/>
                      </a:pPr>
                      <a:r>
                        <a:rPr lang="en-US" sz="1100" b="1">
                          <a:solidFill>
                            <a:schemeClr val="dk1"/>
                          </a:solidFill>
                          <a:latin typeface="Tahoma"/>
                          <a:ea typeface="Tahoma"/>
                          <a:cs typeface="Tahoma"/>
                          <a:sym typeface="Tahoma"/>
                        </a:rPr>
                        <a:t>פיתוח מודלים מבוססי למידת מכונה  (ML)  אשר ינבאו את תחזוקת מערכת הרכבות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מנגנוני כשלים פיזיים</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ctr" rtl="1">
                        <a:lnSpc>
                          <a:spcPct val="110000"/>
                        </a:lnSpc>
                        <a:spcBef>
                          <a:spcPts val="960"/>
                        </a:spcBef>
                        <a:spcAft>
                          <a:spcPts val="0"/>
                        </a:spcAft>
                        <a:buNone/>
                      </a:pPr>
                      <a:r>
                        <a:rPr lang="en-US" sz="1600" b="1">
                          <a:latin typeface="Tahoma"/>
                          <a:ea typeface="Tahoma"/>
                          <a:cs typeface="Tahoma"/>
                          <a:sym typeface="Tahoma"/>
                        </a:rPr>
                        <a:t>בעיה\מאמר</a:t>
                      </a:r>
                      <a:endParaRPr sz="1600" b="1">
                        <a:latin typeface="Tahoma"/>
                        <a:ea typeface="Tahoma"/>
                        <a:cs typeface="Tahoma"/>
                        <a:sym typeface="Tahoma"/>
                      </a:endParaRPr>
                    </a:p>
                  </a:txBody>
                  <a:tcPr marL="91425" marR="91425" marT="91425" marB="91425">
                    <a:solidFill>
                      <a:srgbClr val="9FC5E8"/>
                    </a:solidFill>
                  </a:tcPr>
                </a:tc>
                <a:extLst>
                  <a:ext uri="{0D108BD9-81ED-4DB2-BD59-A6C34878D82A}">
                    <a16:rowId xmlns:a16="http://schemas.microsoft.com/office/drawing/2014/main" val="10000"/>
                  </a:ext>
                </a:extLst>
              </a:tr>
              <a:tr h="814100">
                <a:tc>
                  <a:txBody>
                    <a:bodyPr/>
                    <a:lstStyle/>
                    <a:p>
                      <a:pPr marL="0" lvl="0" indent="0" algn="r" rtl="1">
                        <a:spcBef>
                          <a:spcPts val="0"/>
                        </a:spcBef>
                        <a:spcAft>
                          <a:spcPts val="0"/>
                        </a:spcAft>
                        <a:buClr>
                          <a:schemeClr val="dk1"/>
                        </a:buClr>
                        <a:buSzPts val="1100"/>
                        <a:buFont typeface="Arial"/>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p>
                      <a:pPr marL="0" lvl="0" indent="0" algn="r" rtl="1">
                        <a:spcBef>
                          <a:spcPts val="0"/>
                        </a:spcBef>
                        <a:spcAft>
                          <a:spcPts val="0"/>
                        </a:spcAft>
                        <a:buNone/>
                      </a:pP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latin typeface="Tahoma"/>
                          <a:ea typeface="Tahoma"/>
                          <a:cs typeface="Tahoma"/>
                          <a:sym typeface="Tahoma"/>
                        </a:rPr>
                        <a:t>הטכניקה תורמת מפני שהיא מזהה מכונה לפני קריסה, ויודעת לתת תמונת מצב לפני שמתרחשת תקלה משמעותית.</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Clr>
                          <a:schemeClr val="dk1"/>
                        </a:buClr>
                        <a:buSzPts val="1100"/>
                        <a:buFont typeface="Arial"/>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p>
                      <a:pPr marL="0" lvl="0" indent="0" algn="r" rtl="1">
                        <a:spcBef>
                          <a:spcPts val="0"/>
                        </a:spcBef>
                        <a:spcAft>
                          <a:spcPts val="0"/>
                        </a:spcAft>
                        <a:buNone/>
                      </a:pP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latin typeface="Tahoma"/>
                          <a:ea typeface="Tahoma"/>
                          <a:cs typeface="Tahoma"/>
                          <a:sym typeface="Tahoma"/>
                        </a:rPr>
                        <a:t>הטכניקה</a:t>
                      </a:r>
                      <a:r>
                        <a:rPr lang="en-US" sz="1100" dirty="0">
                          <a:latin typeface="Tahoma"/>
                          <a:ea typeface="Tahoma"/>
                          <a:cs typeface="Tahoma"/>
                          <a:sym typeface="Tahoma"/>
                        </a:rPr>
                        <a:t> </a:t>
                      </a:r>
                      <a:r>
                        <a:rPr lang="en-US" sz="1100" dirty="0" err="1">
                          <a:latin typeface="Tahoma"/>
                          <a:ea typeface="Tahoma"/>
                          <a:cs typeface="Tahoma"/>
                          <a:sym typeface="Tahoma"/>
                        </a:rPr>
                        <a:t>תורמת</a:t>
                      </a:r>
                      <a:r>
                        <a:rPr lang="en-US" sz="1100" dirty="0">
                          <a:latin typeface="Tahoma"/>
                          <a:ea typeface="Tahoma"/>
                          <a:cs typeface="Tahoma"/>
                          <a:sym typeface="Tahoma"/>
                        </a:rPr>
                        <a:t>, </a:t>
                      </a:r>
                      <a:r>
                        <a:rPr lang="en-US" sz="1100" dirty="0" err="1">
                          <a:latin typeface="Tahoma"/>
                          <a:ea typeface="Tahoma"/>
                          <a:cs typeface="Tahoma"/>
                          <a:sym typeface="Tahoma"/>
                        </a:rPr>
                        <a:t>זאת</a:t>
                      </a:r>
                      <a:r>
                        <a:rPr lang="en-US" sz="1100" dirty="0">
                          <a:latin typeface="Tahoma"/>
                          <a:ea typeface="Tahoma"/>
                          <a:cs typeface="Tahoma"/>
                          <a:sym typeface="Tahoma"/>
                        </a:rPr>
                        <a:t> </a:t>
                      </a:r>
                      <a:r>
                        <a:rPr lang="en-US" sz="1100" dirty="0" err="1">
                          <a:latin typeface="Tahoma"/>
                          <a:ea typeface="Tahoma"/>
                          <a:cs typeface="Tahoma"/>
                          <a:sym typeface="Tahoma"/>
                        </a:rPr>
                        <a:t>מכיוון</a:t>
                      </a:r>
                      <a:r>
                        <a:rPr lang="en-US" sz="1100" dirty="0">
                          <a:latin typeface="Tahoma"/>
                          <a:ea typeface="Tahoma"/>
                          <a:cs typeface="Tahoma"/>
                          <a:sym typeface="Tahoma"/>
                        </a:rPr>
                        <a:t> </a:t>
                      </a:r>
                      <a:r>
                        <a:rPr lang="en-US" sz="1100" dirty="0" err="1">
                          <a:latin typeface="Tahoma"/>
                          <a:ea typeface="Tahoma"/>
                          <a:cs typeface="Tahoma"/>
                          <a:sym typeface="Tahoma"/>
                        </a:rPr>
                        <a:t>שהיא</a:t>
                      </a:r>
                      <a:r>
                        <a:rPr lang="en-US" sz="1100" dirty="0">
                          <a:latin typeface="Tahoma"/>
                          <a:ea typeface="Tahoma"/>
                          <a:cs typeface="Tahoma"/>
                          <a:sym typeface="Tahoma"/>
                        </a:rPr>
                        <a:t> </a:t>
                      </a:r>
                      <a:r>
                        <a:rPr lang="en-US" sz="1100" dirty="0" err="1">
                          <a:latin typeface="Tahoma"/>
                          <a:ea typeface="Tahoma"/>
                          <a:cs typeface="Tahoma"/>
                          <a:sym typeface="Tahoma"/>
                        </a:rPr>
                        <a:t>מנטרת</a:t>
                      </a:r>
                      <a:r>
                        <a:rPr lang="en-US" sz="1100" dirty="0">
                          <a:latin typeface="Tahoma"/>
                          <a:ea typeface="Tahoma"/>
                          <a:cs typeface="Tahoma"/>
                          <a:sym typeface="Tahoma"/>
                        </a:rPr>
                        <a:t> </a:t>
                      </a:r>
                      <a:r>
                        <a:rPr lang="en-US" sz="1100" dirty="0" err="1">
                          <a:latin typeface="Tahoma"/>
                          <a:ea typeface="Tahoma"/>
                          <a:cs typeface="Tahoma"/>
                          <a:sym typeface="Tahoma"/>
                        </a:rPr>
                        <a:t>תקלה</a:t>
                      </a:r>
                      <a:r>
                        <a:rPr lang="en-US" sz="1100" dirty="0">
                          <a:latin typeface="Tahoma"/>
                          <a:ea typeface="Tahoma"/>
                          <a:cs typeface="Tahoma"/>
                          <a:sym typeface="Tahoma"/>
                        </a:rPr>
                        <a:t> </a:t>
                      </a:r>
                      <a:r>
                        <a:rPr lang="en-US" sz="1100" dirty="0" err="1">
                          <a:latin typeface="Tahoma"/>
                          <a:ea typeface="Tahoma"/>
                          <a:cs typeface="Tahoma"/>
                          <a:sym typeface="Tahoma"/>
                        </a:rPr>
                        <a:t>ברכיבי</a:t>
                      </a:r>
                      <a:r>
                        <a:rPr lang="en-US" sz="1100" dirty="0">
                          <a:latin typeface="Tahoma"/>
                          <a:ea typeface="Tahoma"/>
                          <a:cs typeface="Tahoma"/>
                          <a:sym typeface="Tahoma"/>
                        </a:rPr>
                        <a:t> מערכות </a:t>
                      </a:r>
                      <a:r>
                        <a:rPr lang="en-US" sz="1100" dirty="0" err="1">
                          <a:latin typeface="Tahoma"/>
                          <a:ea typeface="Tahoma"/>
                          <a:cs typeface="Tahoma"/>
                          <a:sym typeface="Tahoma"/>
                        </a:rPr>
                        <a:t>לפני</a:t>
                      </a:r>
                      <a:r>
                        <a:rPr lang="en-US" sz="1100" dirty="0">
                          <a:latin typeface="Tahoma"/>
                          <a:ea typeface="Tahoma"/>
                          <a:cs typeface="Tahoma"/>
                          <a:sym typeface="Tahoma"/>
                        </a:rPr>
                        <a:t> </a:t>
                      </a:r>
                      <a:r>
                        <a:rPr lang="en-US" sz="1100" dirty="0" err="1">
                          <a:latin typeface="Tahoma"/>
                          <a:ea typeface="Tahoma"/>
                          <a:cs typeface="Tahoma"/>
                          <a:sym typeface="Tahoma"/>
                        </a:rPr>
                        <a:t>שהיא</a:t>
                      </a:r>
                      <a:r>
                        <a:rPr lang="en-US" sz="1100" dirty="0">
                          <a:latin typeface="Tahoma"/>
                          <a:ea typeface="Tahoma"/>
                          <a:cs typeface="Tahoma"/>
                          <a:sym typeface="Tahoma"/>
                        </a:rPr>
                        <a:t> </a:t>
                      </a:r>
                      <a:r>
                        <a:rPr lang="en-US" sz="1100" dirty="0" err="1">
                          <a:latin typeface="Tahoma"/>
                          <a:ea typeface="Tahoma"/>
                          <a:cs typeface="Tahoma"/>
                          <a:sym typeface="Tahoma"/>
                        </a:rPr>
                        <a:t>קורה</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rtl="1">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כיצד לגרום למערכות אוטומטיות להיות בעלות דיוק גבוה במכונת ייצור</a:t>
                      </a: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r h="814100">
                <a:tc>
                  <a:txBody>
                    <a:bodyPr/>
                    <a:lstStyle/>
                    <a:p>
                      <a:pPr marL="0" lvl="0" indent="0" algn="r" rtl="1">
                        <a:spcBef>
                          <a:spcPts val="0"/>
                        </a:spcBef>
                        <a:spcAft>
                          <a:spcPts val="0"/>
                        </a:spcAft>
                        <a:buNone/>
                      </a:pPr>
                      <a:r>
                        <a:rPr lang="en-US" sz="1100">
                          <a:latin typeface="Tahoma"/>
                          <a:ea typeface="Tahoma"/>
                          <a:cs typeface="Tahoma"/>
                          <a:sym typeface="Tahoma"/>
                        </a:rPr>
                        <a:t>מאגרי נתונים ע"י למידת מכונה זה הפתרון האולטימטיבי לחיזוי תקלות ותרחישי טבע כאלו ואחרים.</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latin typeface="Tahoma"/>
                          <a:ea typeface="Tahoma"/>
                          <a:cs typeface="Tahoma"/>
                          <a:sym typeface="Tahoma"/>
                        </a:rPr>
                        <a:t>תורמת, שימוש במאגרי נתונים לחזות מצבים העתידים להתרחש.</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latin typeface="Tahoma"/>
                          <a:ea typeface="Tahoma"/>
                          <a:cs typeface="Tahoma"/>
                          <a:sym typeface="Tahoma"/>
                        </a:rPr>
                        <a:t>תורמת</a:t>
                      </a:r>
                      <a:r>
                        <a:rPr lang="en-US" sz="1100" dirty="0">
                          <a:latin typeface="Tahoma"/>
                          <a:ea typeface="Tahoma"/>
                          <a:cs typeface="Tahoma"/>
                          <a:sym typeface="Tahoma"/>
                        </a:rPr>
                        <a:t>  </a:t>
                      </a:r>
                      <a:r>
                        <a:rPr lang="en-US" sz="1100" dirty="0" err="1">
                          <a:latin typeface="Tahoma"/>
                          <a:ea typeface="Tahoma"/>
                          <a:cs typeface="Tahoma"/>
                          <a:sym typeface="Tahoma"/>
                        </a:rPr>
                        <a:t>מכיון</a:t>
                      </a:r>
                      <a:r>
                        <a:rPr lang="en-US" sz="1100" dirty="0">
                          <a:latin typeface="Tahoma"/>
                          <a:ea typeface="Tahoma"/>
                          <a:cs typeface="Tahoma"/>
                          <a:sym typeface="Tahoma"/>
                        </a:rPr>
                        <a:t> </a:t>
                      </a:r>
                      <a:r>
                        <a:rPr lang="en-US" sz="1100" dirty="0" err="1">
                          <a:latin typeface="Tahoma"/>
                          <a:ea typeface="Tahoma"/>
                          <a:cs typeface="Tahoma"/>
                          <a:sym typeface="Tahoma"/>
                        </a:rPr>
                        <a:t>מפתחת</a:t>
                      </a:r>
                      <a:r>
                        <a:rPr lang="en-US" sz="1100" dirty="0">
                          <a:latin typeface="Tahoma"/>
                          <a:ea typeface="Tahoma"/>
                          <a:cs typeface="Tahoma"/>
                          <a:sym typeface="Tahoma"/>
                        </a:rPr>
                        <a:t> </a:t>
                      </a:r>
                      <a:r>
                        <a:rPr lang="en-US" sz="1100" dirty="0" err="1">
                          <a:latin typeface="Tahoma"/>
                          <a:ea typeface="Tahoma"/>
                          <a:cs typeface="Tahoma"/>
                          <a:sym typeface="Tahoma"/>
                        </a:rPr>
                        <a:t>שיטות</a:t>
                      </a:r>
                      <a:r>
                        <a:rPr lang="en-US" sz="1100" dirty="0">
                          <a:latin typeface="Tahoma"/>
                          <a:ea typeface="Tahoma"/>
                          <a:cs typeface="Tahoma"/>
                          <a:sym typeface="Tahoma"/>
                        </a:rPr>
                        <a:t> חיזוי </a:t>
                      </a:r>
                      <a:r>
                        <a:rPr lang="en-US" sz="1100" dirty="0" err="1">
                          <a:latin typeface="Tahoma"/>
                          <a:ea typeface="Tahoma"/>
                          <a:cs typeface="Tahoma"/>
                          <a:sym typeface="Tahoma"/>
                        </a:rPr>
                        <a:t>דבר</a:t>
                      </a:r>
                      <a:r>
                        <a:rPr lang="en-US" sz="1100" dirty="0">
                          <a:latin typeface="Tahoma"/>
                          <a:ea typeface="Tahoma"/>
                          <a:cs typeface="Tahoma"/>
                          <a:sym typeface="Tahoma"/>
                        </a:rPr>
                        <a:t> </a:t>
                      </a:r>
                      <a:r>
                        <a:rPr lang="en-US" sz="1100" dirty="0" err="1">
                          <a:latin typeface="Tahoma"/>
                          <a:ea typeface="Tahoma"/>
                          <a:cs typeface="Tahoma"/>
                          <a:sym typeface="Tahoma"/>
                        </a:rPr>
                        <a:t>העוזר</a:t>
                      </a:r>
                      <a:r>
                        <a:rPr lang="en-US" sz="1100" dirty="0">
                          <a:latin typeface="Tahoma"/>
                          <a:ea typeface="Tahoma"/>
                          <a:cs typeface="Tahoma"/>
                          <a:sym typeface="Tahoma"/>
                        </a:rPr>
                        <a:t> </a:t>
                      </a:r>
                      <a:r>
                        <a:rPr lang="en-US" sz="1100" dirty="0" err="1">
                          <a:latin typeface="Tahoma"/>
                          <a:ea typeface="Tahoma"/>
                          <a:cs typeface="Tahoma"/>
                          <a:sym typeface="Tahoma"/>
                        </a:rPr>
                        <a:t>בבעיה</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ניבוי</a:t>
                      </a:r>
                      <a:r>
                        <a:rPr lang="en-US" sz="1100" dirty="0">
                          <a:latin typeface="Tahoma"/>
                          <a:ea typeface="Tahoma"/>
                          <a:cs typeface="Tahoma"/>
                          <a:sym typeface="Tahoma"/>
                        </a:rPr>
                        <a:t> </a:t>
                      </a:r>
                      <a:r>
                        <a:rPr lang="en-US" sz="1100" dirty="0" err="1">
                          <a:latin typeface="Tahoma"/>
                          <a:ea typeface="Tahoma"/>
                          <a:cs typeface="Tahoma"/>
                          <a:sym typeface="Tahoma"/>
                        </a:rPr>
                        <a:t>תקלות</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r" rtl="1">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1">
                        <a:spcBef>
                          <a:spcPts val="0"/>
                        </a:spcBef>
                        <a:spcAft>
                          <a:spcPts val="0"/>
                        </a:spcAft>
                        <a:buNone/>
                      </a:pPr>
                      <a:r>
                        <a:rPr lang="en-US" sz="1100">
                          <a:latin typeface="Tahoma"/>
                          <a:ea typeface="Tahoma"/>
                          <a:cs typeface="Tahoma"/>
                          <a:sym typeface="Tahoma"/>
                        </a:rPr>
                        <a:t>אין תרומה של הטכניקה לבעיה.</a:t>
                      </a:r>
                      <a:endParaRPr sz="1100">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מאגרים בטיחות קריטיים במערכות בטיחות קריטיות</a:t>
                      </a:r>
                      <a:endParaRPr sz="1100" b="1">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sp>
        <p:nvSpPr>
          <p:cNvPr id="458" name="Google Shape;458;gb22c672d21_0_21"/>
          <p:cNvSpPr txBox="1">
            <a:spLocks noGrp="1"/>
          </p:cNvSpPr>
          <p:nvPr>
            <p:ph type="title"/>
          </p:nvPr>
        </p:nvSpPr>
        <p:spPr>
          <a:xfrm flipH="1">
            <a:off x="581300" y="702153"/>
            <a:ext cx="11029500" cy="6576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מסקנות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מהשוואת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הטכניקות</a:t>
            </a:r>
            <a:r>
              <a:rPr lang="en-US" sz="3600" b="1" dirty="0">
                <a:solidFill>
                  <a:srgbClr val="262626"/>
                </a:solidFill>
                <a:latin typeface="Gisha"/>
                <a:ea typeface="Gisha"/>
                <a:cs typeface="Gisha"/>
                <a:sym typeface="Gisha"/>
              </a:rPr>
              <a:t>				(2/2)</a:t>
            </a:r>
            <a:endParaRPr sz="3600" b="1" dirty="0">
              <a:solidFill>
                <a:srgbClr val="262626"/>
              </a:solidFill>
              <a:latin typeface="Gisha"/>
              <a:ea typeface="Gisha"/>
              <a:cs typeface="Gisha"/>
              <a:sym typeface="Gish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aa093bdba9_2_20"/>
          <p:cNvSpPr txBox="1">
            <a:spLocks noGrp="1"/>
          </p:cNvSpPr>
          <p:nvPr>
            <p:ph type="title"/>
          </p:nvPr>
        </p:nvSpPr>
        <p:spPr>
          <a:xfrm flipH="1">
            <a:off x="620450" y="541653"/>
            <a:ext cx="11029500" cy="6558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הפקת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לקחים</a:t>
            </a:r>
            <a:r>
              <a:rPr lang="en-US" sz="3600" b="1" dirty="0">
                <a:solidFill>
                  <a:srgbClr val="262626"/>
                </a:solidFill>
                <a:latin typeface="Gisha"/>
                <a:ea typeface="Gisha"/>
                <a:cs typeface="Gisha"/>
                <a:sym typeface="Gisha"/>
              </a:rPr>
              <a:t>								(1/2)</a:t>
            </a:r>
            <a:endParaRPr sz="3600" b="1" dirty="0">
              <a:solidFill>
                <a:srgbClr val="262626"/>
              </a:solidFill>
              <a:latin typeface="Gisha"/>
              <a:ea typeface="Gisha"/>
              <a:cs typeface="Gisha"/>
              <a:sym typeface="Gisha"/>
            </a:endParaRPr>
          </a:p>
        </p:txBody>
      </p:sp>
      <p:pic>
        <p:nvPicPr>
          <p:cNvPr id="465" name="Google Shape;465;gaa093bdba9_2_20"/>
          <p:cNvPicPr preferRelativeResize="0"/>
          <p:nvPr/>
        </p:nvPicPr>
        <p:blipFill>
          <a:blip r:embed="rId3">
            <a:alphaModFix/>
          </a:blip>
          <a:stretch>
            <a:fillRect/>
          </a:stretch>
        </p:blipFill>
        <p:spPr>
          <a:xfrm>
            <a:off x="152400" y="2043156"/>
            <a:ext cx="2247900" cy="895350"/>
          </a:xfrm>
          <a:prstGeom prst="rect">
            <a:avLst/>
          </a:prstGeom>
          <a:noFill/>
          <a:ln>
            <a:noFill/>
          </a:ln>
        </p:spPr>
      </p:pic>
      <p:pic>
        <p:nvPicPr>
          <p:cNvPr id="466" name="Google Shape;466;gaa093bdba9_2_20"/>
          <p:cNvPicPr preferRelativeResize="0"/>
          <p:nvPr/>
        </p:nvPicPr>
        <p:blipFill>
          <a:blip r:embed="rId3">
            <a:alphaModFix/>
          </a:blip>
          <a:stretch>
            <a:fillRect/>
          </a:stretch>
        </p:blipFill>
        <p:spPr>
          <a:xfrm>
            <a:off x="2552700" y="2043156"/>
            <a:ext cx="2247900" cy="895350"/>
          </a:xfrm>
          <a:prstGeom prst="rect">
            <a:avLst/>
          </a:prstGeom>
          <a:noFill/>
          <a:ln>
            <a:noFill/>
          </a:ln>
        </p:spPr>
      </p:pic>
      <p:graphicFrame>
        <p:nvGraphicFramePr>
          <p:cNvPr id="467" name="Google Shape;467;gaa093bdba9_2_20"/>
          <p:cNvGraphicFramePr/>
          <p:nvPr/>
        </p:nvGraphicFramePr>
        <p:xfrm>
          <a:off x="455525" y="1334375"/>
          <a:ext cx="11359350" cy="4088724"/>
        </p:xfrm>
        <a:graphic>
          <a:graphicData uri="http://schemas.openxmlformats.org/drawingml/2006/table">
            <a:tbl>
              <a:tblPr>
                <a:noFill/>
                <a:tableStyleId>{E882BD37-C89F-4012-B1F9-7271D3D02523}</a:tableStyleId>
              </a:tblPr>
              <a:tblGrid>
                <a:gridCol w="1893225">
                  <a:extLst>
                    <a:ext uri="{9D8B030D-6E8A-4147-A177-3AD203B41FA5}">
                      <a16:colId xmlns:a16="http://schemas.microsoft.com/office/drawing/2014/main" val="20000"/>
                    </a:ext>
                  </a:extLst>
                </a:gridCol>
                <a:gridCol w="1893225">
                  <a:extLst>
                    <a:ext uri="{9D8B030D-6E8A-4147-A177-3AD203B41FA5}">
                      <a16:colId xmlns:a16="http://schemas.microsoft.com/office/drawing/2014/main" val="20001"/>
                    </a:ext>
                  </a:extLst>
                </a:gridCol>
                <a:gridCol w="1930475">
                  <a:extLst>
                    <a:ext uri="{9D8B030D-6E8A-4147-A177-3AD203B41FA5}">
                      <a16:colId xmlns:a16="http://schemas.microsoft.com/office/drawing/2014/main" val="20002"/>
                    </a:ext>
                  </a:extLst>
                </a:gridCol>
                <a:gridCol w="1855975">
                  <a:extLst>
                    <a:ext uri="{9D8B030D-6E8A-4147-A177-3AD203B41FA5}">
                      <a16:colId xmlns:a16="http://schemas.microsoft.com/office/drawing/2014/main" val="20003"/>
                    </a:ext>
                  </a:extLst>
                </a:gridCol>
                <a:gridCol w="1893225">
                  <a:extLst>
                    <a:ext uri="{9D8B030D-6E8A-4147-A177-3AD203B41FA5}">
                      <a16:colId xmlns:a16="http://schemas.microsoft.com/office/drawing/2014/main" val="20004"/>
                    </a:ext>
                  </a:extLst>
                </a:gridCol>
                <a:gridCol w="1893225">
                  <a:extLst>
                    <a:ext uri="{9D8B030D-6E8A-4147-A177-3AD203B41FA5}">
                      <a16:colId xmlns:a16="http://schemas.microsoft.com/office/drawing/2014/main" val="20005"/>
                    </a:ext>
                  </a:extLst>
                </a:gridCol>
              </a:tblGrid>
              <a:tr h="1157300">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אחזקה חזויה במאגרי בטיחות קריטיים ע”י למידת מכונה על בסיס מסדי נתונים</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כיצד לגרום למערכות אוטומטיות להיות בעלות דיוק גבוה במכונת ייצור</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כיצד לסייע למנהלי תשתיות לקבל החלטות בנוגע לתחזוקת תשתיות רכבת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אין רכיבי ניטור במכונת הזרקה בזמן אמת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spcBef>
                          <a:spcPts val="0"/>
                        </a:spcBef>
                        <a:spcAft>
                          <a:spcPts val="0"/>
                        </a:spcAft>
                        <a:buNone/>
                      </a:pPr>
                      <a:endParaRPr sz="1100" b="1">
                        <a:solidFill>
                          <a:schemeClr val="dk1"/>
                        </a:solidFill>
                        <a:latin typeface="Tahoma"/>
                        <a:ea typeface="Tahoma"/>
                        <a:cs typeface="Tahoma"/>
                        <a:sym typeface="Tahoma"/>
                      </a:endParaRPr>
                    </a:p>
                    <a:p>
                      <a:pPr marL="0" lvl="0" indent="0" algn="r" rtl="1">
                        <a:spcBef>
                          <a:spcPts val="0"/>
                        </a:spcBef>
                        <a:spcAft>
                          <a:spcPts val="0"/>
                        </a:spcAft>
                        <a:buNone/>
                      </a:pPr>
                      <a:r>
                        <a:rPr lang="en-US" sz="1100" b="1">
                          <a:solidFill>
                            <a:schemeClr val="dk1"/>
                          </a:solidFill>
                          <a:latin typeface="Tahoma"/>
                          <a:ea typeface="Tahoma"/>
                          <a:cs typeface="Tahoma"/>
                          <a:sym typeface="Tahoma"/>
                        </a:rPr>
                        <a:t>יצירת מנגנוני אחזקה ספציפיים ומדוייקים ע"מ לשיפור אמינות המערכת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ctr" rtl="1">
                        <a:lnSpc>
                          <a:spcPct val="110000"/>
                        </a:lnSpc>
                        <a:spcBef>
                          <a:spcPts val="960"/>
                        </a:spcBef>
                        <a:spcAft>
                          <a:spcPts val="0"/>
                        </a:spcAft>
                        <a:buNone/>
                      </a:pPr>
                      <a:r>
                        <a:rPr lang="en-US" sz="1600" b="1">
                          <a:latin typeface="Tahoma"/>
                          <a:ea typeface="Tahoma"/>
                          <a:cs typeface="Tahoma"/>
                          <a:sym typeface="Tahoma"/>
                        </a:rPr>
                        <a:t>קריטריונים\</a:t>
                      </a:r>
                      <a:endParaRPr sz="1600" b="1">
                        <a:latin typeface="Tahoma"/>
                        <a:ea typeface="Tahoma"/>
                        <a:cs typeface="Tahoma"/>
                        <a:sym typeface="Tahoma"/>
                      </a:endParaRPr>
                    </a:p>
                    <a:p>
                      <a:pPr marL="0" marR="0" lvl="0" indent="0" algn="ctr" rtl="1">
                        <a:lnSpc>
                          <a:spcPct val="110000"/>
                        </a:lnSpc>
                        <a:spcBef>
                          <a:spcPts val="960"/>
                        </a:spcBef>
                        <a:spcAft>
                          <a:spcPts val="0"/>
                        </a:spcAft>
                        <a:buNone/>
                      </a:pPr>
                      <a:r>
                        <a:rPr lang="en-US" sz="1600" b="1">
                          <a:latin typeface="Tahoma"/>
                          <a:ea typeface="Tahoma"/>
                          <a:cs typeface="Tahoma"/>
                          <a:sym typeface="Tahoma"/>
                        </a:rPr>
                        <a:t>טכניקות</a:t>
                      </a:r>
                      <a:endParaRPr sz="1100" b="1">
                        <a:solidFill>
                          <a:schemeClr val="dk1"/>
                        </a:solidFill>
                        <a:latin typeface="Tahoma"/>
                        <a:ea typeface="Tahoma"/>
                        <a:cs typeface="Tahoma"/>
                        <a:sym typeface="Tahoma"/>
                      </a:endParaRPr>
                    </a:p>
                  </a:txBody>
                  <a:tcPr marL="91425" marR="91425" marT="91425" marB="91425">
                    <a:solidFill>
                      <a:srgbClr val="9FC5E8"/>
                    </a:solidFill>
                  </a:tcPr>
                </a:tc>
                <a:extLst>
                  <a:ext uri="{0D108BD9-81ED-4DB2-BD59-A6C34878D82A}">
                    <a16:rowId xmlns:a16="http://schemas.microsoft.com/office/drawing/2014/main" val="10000"/>
                  </a:ext>
                </a:extLst>
              </a:tr>
              <a:tr h="913200">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ניתוח מנגנוני כשלים פיזיים</a:t>
                      </a: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r h="900250">
                <a:tc>
                  <a:txBody>
                    <a:bodyPr/>
                    <a:lstStyle/>
                    <a:p>
                      <a:pPr marL="0" marR="0" lvl="0" indent="0" algn="ctr" rtl="0">
                        <a:lnSpc>
                          <a:spcPct val="100000"/>
                        </a:lnSpc>
                        <a:spcBef>
                          <a:spcPts val="0"/>
                        </a:spcBef>
                        <a:spcAft>
                          <a:spcPts val="0"/>
                        </a:spcAft>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2"/>
                  </a:ext>
                </a:extLst>
              </a:tr>
              <a:tr h="739775">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marR="0" lvl="0" indent="0" algn="ctr" rtl="0">
                        <a:lnSpc>
                          <a:spcPct val="100000"/>
                        </a:lnSpc>
                        <a:spcBef>
                          <a:spcPts val="0"/>
                        </a:spcBef>
                        <a:spcAft>
                          <a:spcPts val="0"/>
                        </a:spcAft>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lvl="0" indent="0" algn="r" rtl="1">
                        <a:lnSpc>
                          <a:spcPct val="90000"/>
                        </a:lnSpc>
                        <a:spcBef>
                          <a:spcPts val="1000"/>
                        </a:spcBef>
                        <a:spcAft>
                          <a:spcPts val="0"/>
                        </a:spcAft>
                        <a:buClr>
                          <a:schemeClr val="dk1"/>
                        </a:buClr>
                        <a:buSzPts val="1100"/>
                        <a:buFont typeface="Arial"/>
                        <a:buNone/>
                      </a:pPr>
                      <a:r>
                        <a:rPr lang="en-US" sz="1100" b="1">
                          <a:solidFill>
                            <a:schemeClr val="dk1"/>
                          </a:solidFill>
                          <a:latin typeface="Tahoma"/>
                          <a:ea typeface="Tahoma"/>
                          <a:cs typeface="Tahoma"/>
                          <a:sym typeface="Tahoma"/>
                        </a:rPr>
                        <a:t>פיתוח מודלים מבוססי למידת מכונה  (ML)  אשר ינבאו את תחזוקת מערכת הרכבות</a:t>
                      </a:r>
                      <a:endParaRPr sz="1100" b="1">
                        <a:solidFill>
                          <a:schemeClr val="dk1"/>
                        </a:solidFill>
                        <a:latin typeface="Tahoma"/>
                        <a:ea typeface="Tahoma"/>
                        <a:cs typeface="Tahoma"/>
                        <a:sym typeface="Tahoma"/>
                      </a:endParaRPr>
                    </a:p>
                    <a:p>
                      <a:pPr marL="306000" lvl="0" indent="0" algn="r" rtl="1">
                        <a:lnSpc>
                          <a:spcPct val="110000"/>
                        </a:lnSpc>
                        <a:spcBef>
                          <a:spcPts val="960"/>
                        </a:spcBef>
                        <a:spcAft>
                          <a:spcPts val="0"/>
                        </a:spcAft>
                        <a:buNone/>
                      </a:pP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dt" idx="10"/>
          </p:nvPr>
        </p:nvSpPr>
        <p:spPr>
          <a:xfrm flipH="1">
            <a:off x="1741250" y="6423914"/>
            <a:ext cx="2844799" cy="365125"/>
          </a:xfrm>
          <a:prstGeom prst="rect">
            <a:avLst/>
          </a:prstGeom>
          <a:noFill/>
          <a:ln>
            <a:noFill/>
          </a:ln>
        </p:spPr>
        <p:txBody>
          <a:bodyPr spcFirstLastPara="1" wrap="square" lIns="91425" tIns="45700" rIns="91425" bIns="45700" anchor="ctr" anchorCtr="0">
            <a:noAutofit/>
          </a:bodyPr>
          <a:lstStyle/>
          <a:p>
            <a:pPr marL="0" lvl="0" indent="0" algn="r" rtl="1">
              <a:spcBef>
                <a:spcPts val="0"/>
              </a:spcBef>
              <a:spcAft>
                <a:spcPts val="0"/>
              </a:spcAft>
              <a:buNone/>
            </a:pPr>
            <a:r>
              <a:rPr lang="en-US" sz="1050">
                <a:latin typeface="Calibri" panose="020F0502020204030204" pitchFamily="34" charset="0"/>
                <a:cs typeface="Calibri" panose="020F0502020204030204" pitchFamily="34" charset="0"/>
              </a:rPr>
              <a:t>3 דצמבר, 2020</a:t>
            </a:r>
            <a:endParaRPr sz="1050">
              <a:latin typeface="Calibri" panose="020F0502020204030204" pitchFamily="34" charset="0"/>
              <a:cs typeface="Calibri" panose="020F0502020204030204" pitchFamily="34" charset="0"/>
            </a:endParaRPr>
          </a:p>
        </p:txBody>
      </p:sp>
      <p:sp>
        <p:nvSpPr>
          <p:cNvPr id="136" name="Google Shape;136;p5"/>
          <p:cNvSpPr/>
          <p:nvPr/>
        </p:nvSpPr>
        <p:spPr>
          <a:xfrm>
            <a:off x="4862596" y="6028769"/>
            <a:ext cx="2466808" cy="538568"/>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1">
              <a:spcBef>
                <a:spcPts val="0"/>
              </a:spcBef>
              <a:spcAft>
                <a:spcPts val="0"/>
              </a:spcAft>
              <a:buNone/>
            </a:pPr>
            <a:r>
              <a:rPr lang="en-US" sz="3200" b="1" i="0" u="none" strike="noStrike" cap="none">
                <a:solidFill>
                  <a:schemeClr val="tx1"/>
                </a:solidFill>
                <a:effectLst>
                  <a:outerShdw blurRad="38100" dist="38100" dir="2700000" algn="tl">
                    <a:srgbClr val="000000">
                      <a:alpha val="43137"/>
                    </a:srgbClr>
                  </a:outerShdw>
                </a:effectLst>
                <a:latin typeface="Calibri" panose="020F0502020204030204" pitchFamily="34" charset="0"/>
                <a:ea typeface="Libre Franklin"/>
                <a:cs typeface="Calibri" panose="020F0502020204030204" pitchFamily="34" charset="0"/>
                <a:sym typeface="Libre Franklin"/>
              </a:rPr>
              <a:t>עדן</a:t>
            </a:r>
            <a:endParaRPr sz="2400" b="1">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7" name="Google Shape;137;p5"/>
          <p:cNvSpPr txBox="1"/>
          <p:nvPr/>
        </p:nvSpPr>
        <p:spPr>
          <a:xfrm>
            <a:off x="1252192" y="551170"/>
            <a:ext cx="9687616" cy="210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אחזקה</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חזויה</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המבוססת</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מידע</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על</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מנגנוני</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כשלים</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פיזיים</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במערכות</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צבאיות</a:t>
            </a:r>
            <a:r>
              <a:rPr lang="en-US" sz="4800" b="1" dirty="0">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 </a:t>
            </a:r>
            <a:r>
              <a:rPr lang="en-US" sz="4800" b="1" dirty="0" err="1">
                <a:ln w="19050">
                  <a:solidFill>
                    <a:schemeClr val="tx1"/>
                  </a:solidFill>
                </a:ln>
                <a:solidFill>
                  <a:schemeClr val="bg1"/>
                </a:solidFill>
                <a:latin typeface="Calibri" panose="020F0502020204030204" pitchFamily="34" charset="0"/>
                <a:ea typeface="Tahoma"/>
                <a:cs typeface="Calibri" panose="020F0502020204030204" pitchFamily="34" charset="0"/>
                <a:sym typeface="Tahoma"/>
              </a:rPr>
              <a:t>קריטיות</a:t>
            </a:r>
            <a:r>
              <a:rPr lang="en-US" sz="1800" dirty="0" err="1">
                <a:ln w="19050">
                  <a:solidFill>
                    <a:schemeClr val="tx1"/>
                  </a:solidFill>
                </a:ln>
                <a:solidFill>
                  <a:schemeClr val="bg1"/>
                </a:solidFill>
                <a:latin typeface="Calibri" panose="020F0502020204030204" pitchFamily="34" charset="0"/>
                <a:cs typeface="Calibri" panose="020F0502020204030204" pitchFamily="34" charset="0"/>
              </a:rPr>
              <a:t>י</a:t>
            </a:r>
            <a:endParaRPr sz="1800" dirty="0">
              <a:ln w="19050">
                <a:solidFill>
                  <a:schemeClr val="tx1"/>
                </a:solidFill>
              </a:ln>
              <a:solidFill>
                <a:schemeClr val="bg1"/>
              </a:solidFill>
              <a:latin typeface="Calibri" panose="020F0502020204030204" pitchFamily="34" charset="0"/>
              <a:cs typeface="Calibri" panose="020F050202020403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aphicFrame>
        <p:nvGraphicFramePr>
          <p:cNvPr id="473" name="Google Shape;473;gb22c672d21_0_13"/>
          <p:cNvGraphicFramePr/>
          <p:nvPr/>
        </p:nvGraphicFramePr>
        <p:xfrm>
          <a:off x="416325" y="1826800"/>
          <a:ext cx="11359350" cy="3041291"/>
        </p:xfrm>
        <a:graphic>
          <a:graphicData uri="http://schemas.openxmlformats.org/drawingml/2006/table">
            <a:tbl>
              <a:tblPr>
                <a:noFill/>
                <a:tableStyleId>{E882BD37-C89F-4012-B1F9-7271D3D02523}</a:tableStyleId>
              </a:tblPr>
              <a:tblGrid>
                <a:gridCol w="1893225">
                  <a:extLst>
                    <a:ext uri="{9D8B030D-6E8A-4147-A177-3AD203B41FA5}">
                      <a16:colId xmlns:a16="http://schemas.microsoft.com/office/drawing/2014/main" val="20000"/>
                    </a:ext>
                  </a:extLst>
                </a:gridCol>
                <a:gridCol w="1893225">
                  <a:extLst>
                    <a:ext uri="{9D8B030D-6E8A-4147-A177-3AD203B41FA5}">
                      <a16:colId xmlns:a16="http://schemas.microsoft.com/office/drawing/2014/main" val="20001"/>
                    </a:ext>
                  </a:extLst>
                </a:gridCol>
                <a:gridCol w="1893225">
                  <a:extLst>
                    <a:ext uri="{9D8B030D-6E8A-4147-A177-3AD203B41FA5}">
                      <a16:colId xmlns:a16="http://schemas.microsoft.com/office/drawing/2014/main" val="20002"/>
                    </a:ext>
                  </a:extLst>
                </a:gridCol>
                <a:gridCol w="1893225">
                  <a:extLst>
                    <a:ext uri="{9D8B030D-6E8A-4147-A177-3AD203B41FA5}">
                      <a16:colId xmlns:a16="http://schemas.microsoft.com/office/drawing/2014/main" val="20003"/>
                    </a:ext>
                  </a:extLst>
                </a:gridCol>
                <a:gridCol w="1893225">
                  <a:extLst>
                    <a:ext uri="{9D8B030D-6E8A-4147-A177-3AD203B41FA5}">
                      <a16:colId xmlns:a16="http://schemas.microsoft.com/office/drawing/2014/main" val="20004"/>
                    </a:ext>
                  </a:extLst>
                </a:gridCol>
                <a:gridCol w="1893225">
                  <a:extLst>
                    <a:ext uri="{9D8B030D-6E8A-4147-A177-3AD203B41FA5}">
                      <a16:colId xmlns:a16="http://schemas.microsoft.com/office/drawing/2014/main" val="20005"/>
                    </a:ext>
                  </a:extLst>
                </a:gridCol>
              </a:tblGrid>
              <a:tr h="1076000">
                <a:tc>
                  <a:txBody>
                    <a:bodyPr/>
                    <a:lstStyle/>
                    <a:p>
                      <a:pPr marL="0" marR="0" lvl="0" indent="0" algn="r" rtl="1">
                        <a:lnSpc>
                          <a:spcPct val="100000"/>
                        </a:lnSpc>
                        <a:spcBef>
                          <a:spcPts val="0"/>
                        </a:spcBef>
                        <a:spcAft>
                          <a:spcPts val="0"/>
                        </a:spcAft>
                        <a:buNone/>
                      </a:pPr>
                      <a:r>
                        <a:rPr lang="en-US" sz="1100" b="1">
                          <a:solidFill>
                            <a:schemeClr val="dk1"/>
                          </a:solidFill>
                          <a:latin typeface="Tahoma"/>
                          <a:ea typeface="Tahoma"/>
                          <a:cs typeface="Tahoma"/>
                          <a:sym typeface="Tahoma"/>
                        </a:rPr>
                        <a:t>אחזקה חזויה במאגרי בטיחות קריטיים ע”י למידת מכונה על בסיס מסדי נתונים</a:t>
                      </a:r>
                      <a:endParaRPr sz="1100" b="1">
                        <a:solidFill>
                          <a:schemeClr val="dk1"/>
                        </a:solidFill>
                        <a:latin typeface="Tahoma"/>
                        <a:ea typeface="Tahoma"/>
                        <a:cs typeface="Tahoma"/>
                        <a:sym typeface="Tahoma"/>
                      </a:endParaRPr>
                    </a:p>
                  </a:txBody>
                  <a:tcPr marL="91425" marR="91425" marT="91425" marB="91425" anchor="ctr">
                    <a:solidFill>
                      <a:srgbClr val="9FC5E8"/>
                    </a:solidFill>
                  </a:tcPr>
                </a:tc>
                <a:tc>
                  <a:txBody>
                    <a:bodyPr/>
                    <a:lstStyle/>
                    <a:p>
                      <a:pPr marL="0" marR="0" lvl="0" indent="0" algn="r" rtl="1">
                        <a:lnSpc>
                          <a:spcPct val="100000"/>
                        </a:lnSpc>
                        <a:spcBef>
                          <a:spcPts val="0"/>
                        </a:spcBef>
                        <a:spcAft>
                          <a:spcPts val="0"/>
                        </a:spcAft>
                        <a:buNone/>
                      </a:pPr>
                      <a:r>
                        <a:rPr lang="en-US" sz="1100" b="1">
                          <a:solidFill>
                            <a:schemeClr val="dk1"/>
                          </a:solidFill>
                          <a:latin typeface="Tahoma"/>
                          <a:ea typeface="Tahoma"/>
                          <a:cs typeface="Tahoma"/>
                          <a:sym typeface="Tahoma"/>
                        </a:rPr>
                        <a:t>כיצד לגרום למערכות אוטומטיות להיות בעלות דיוק גבוה במכונת ייצור</a:t>
                      </a:r>
                      <a:endParaRPr sz="1100" b="1">
                        <a:solidFill>
                          <a:schemeClr val="dk1"/>
                        </a:solidFill>
                        <a:latin typeface="Tahoma"/>
                        <a:ea typeface="Tahoma"/>
                        <a:cs typeface="Tahoma"/>
                        <a:sym typeface="Tahoma"/>
                      </a:endParaRPr>
                    </a:p>
                  </a:txBody>
                  <a:tcPr marL="91425" marR="91425" marT="91425" marB="91425" anchor="ctr">
                    <a:solidFill>
                      <a:srgbClr val="9FC5E8"/>
                    </a:solidFill>
                  </a:tcPr>
                </a:tc>
                <a:tc>
                  <a:txBody>
                    <a:bodyPr/>
                    <a:lstStyle/>
                    <a:p>
                      <a:pPr marL="0" marR="0" lvl="0" indent="0" algn="r" rtl="1">
                        <a:lnSpc>
                          <a:spcPct val="100000"/>
                        </a:lnSpc>
                        <a:spcBef>
                          <a:spcPts val="0"/>
                        </a:spcBef>
                        <a:spcAft>
                          <a:spcPts val="0"/>
                        </a:spcAft>
                        <a:buNone/>
                      </a:pPr>
                      <a:r>
                        <a:rPr lang="en-US" sz="1100" b="1">
                          <a:solidFill>
                            <a:schemeClr val="dk1"/>
                          </a:solidFill>
                          <a:latin typeface="Tahoma"/>
                          <a:ea typeface="Tahoma"/>
                          <a:cs typeface="Tahoma"/>
                          <a:sym typeface="Tahoma"/>
                        </a:rPr>
                        <a:t>כיצד לסייע למנהלי תשתיות לקבל החלטות בנוגע לתחזוקת תשתיות רכבת</a:t>
                      </a:r>
                      <a:endParaRPr sz="1100" b="1">
                        <a:solidFill>
                          <a:schemeClr val="dk1"/>
                        </a:solidFill>
                        <a:latin typeface="Tahoma"/>
                        <a:ea typeface="Tahoma"/>
                        <a:cs typeface="Tahoma"/>
                        <a:sym typeface="Tahoma"/>
                      </a:endParaRPr>
                    </a:p>
                  </a:txBody>
                  <a:tcPr marL="91425" marR="91425" marT="91425" marB="91425" anchor="ctr">
                    <a:solidFill>
                      <a:srgbClr val="9FC5E8"/>
                    </a:solidFill>
                  </a:tcPr>
                </a:tc>
                <a:tc>
                  <a:txBody>
                    <a:bodyPr/>
                    <a:lstStyle/>
                    <a:p>
                      <a:pPr marL="0" marR="0" lvl="0" indent="0" algn="r" rtl="1">
                        <a:lnSpc>
                          <a:spcPct val="100000"/>
                        </a:lnSpc>
                        <a:spcBef>
                          <a:spcPts val="0"/>
                        </a:spcBef>
                        <a:spcAft>
                          <a:spcPts val="0"/>
                        </a:spcAft>
                        <a:buNone/>
                      </a:pPr>
                      <a:r>
                        <a:rPr lang="en-US" sz="1100" b="1">
                          <a:solidFill>
                            <a:schemeClr val="dk1"/>
                          </a:solidFill>
                          <a:latin typeface="Tahoma"/>
                          <a:ea typeface="Tahoma"/>
                          <a:cs typeface="Tahoma"/>
                          <a:sym typeface="Tahoma"/>
                        </a:rPr>
                        <a:t>אין רכיבי ניטור במכונת הזרקה בזמן אמת</a:t>
                      </a:r>
                      <a:endParaRPr sz="1100" b="1">
                        <a:solidFill>
                          <a:schemeClr val="dk1"/>
                        </a:solidFill>
                        <a:latin typeface="Tahoma"/>
                        <a:ea typeface="Tahoma"/>
                        <a:cs typeface="Tahoma"/>
                        <a:sym typeface="Tahoma"/>
                      </a:endParaRPr>
                    </a:p>
                  </a:txBody>
                  <a:tcPr marL="91425" marR="91425" marT="91425" marB="91425" anchor="ctr">
                    <a:solidFill>
                      <a:srgbClr val="9FC5E8"/>
                    </a:solidFill>
                  </a:tcPr>
                </a:tc>
                <a:tc>
                  <a:txBody>
                    <a:bodyPr/>
                    <a:lstStyle/>
                    <a:p>
                      <a:pPr marL="0" marR="0" lvl="0" indent="0" algn="r" rtl="1">
                        <a:lnSpc>
                          <a:spcPct val="100000"/>
                        </a:lnSpc>
                        <a:spcBef>
                          <a:spcPts val="0"/>
                        </a:spcBef>
                        <a:spcAft>
                          <a:spcPts val="0"/>
                        </a:spcAft>
                        <a:buNone/>
                      </a:pPr>
                      <a:r>
                        <a:rPr lang="en-US" sz="1100" b="1">
                          <a:solidFill>
                            <a:schemeClr val="dk1"/>
                          </a:solidFill>
                          <a:latin typeface="Tahoma"/>
                          <a:ea typeface="Tahoma"/>
                          <a:cs typeface="Tahoma"/>
                          <a:sym typeface="Tahoma"/>
                        </a:rPr>
                        <a:t>יצירת מנגנוני אחזקה ספציפיים ומדוייקים ע"מ לשיפור אמינות המערכת</a:t>
                      </a:r>
                      <a:endParaRPr sz="1100" b="1">
                        <a:solidFill>
                          <a:schemeClr val="dk1"/>
                        </a:solidFill>
                        <a:latin typeface="Tahoma"/>
                        <a:ea typeface="Tahoma"/>
                        <a:cs typeface="Tahoma"/>
                        <a:sym typeface="Tahoma"/>
                      </a:endParaRPr>
                    </a:p>
                  </a:txBody>
                  <a:tcPr marL="91425" marR="91425" marT="91425" marB="91425" anchor="ctr">
                    <a:solidFill>
                      <a:srgbClr val="9FC5E8"/>
                    </a:solidFill>
                  </a:tcPr>
                </a:tc>
                <a:tc>
                  <a:txBody>
                    <a:bodyPr/>
                    <a:lstStyle/>
                    <a:p>
                      <a:pPr marL="0" lvl="0" indent="0" algn="ctr" rtl="1">
                        <a:lnSpc>
                          <a:spcPct val="110000"/>
                        </a:lnSpc>
                        <a:spcBef>
                          <a:spcPts val="960"/>
                        </a:spcBef>
                        <a:spcAft>
                          <a:spcPts val="0"/>
                        </a:spcAft>
                        <a:buClr>
                          <a:schemeClr val="dk1"/>
                        </a:buClr>
                        <a:buSzPts val="1100"/>
                        <a:buFont typeface="Arial"/>
                        <a:buNone/>
                      </a:pPr>
                      <a:r>
                        <a:rPr lang="en-US" sz="1600" b="1">
                          <a:solidFill>
                            <a:schemeClr val="dk1"/>
                          </a:solidFill>
                          <a:latin typeface="Tahoma"/>
                          <a:ea typeface="Tahoma"/>
                          <a:cs typeface="Tahoma"/>
                          <a:sym typeface="Tahoma"/>
                        </a:rPr>
                        <a:t>קריטריונים\</a:t>
                      </a:r>
                      <a:endParaRPr sz="1600" b="1">
                        <a:solidFill>
                          <a:schemeClr val="dk1"/>
                        </a:solidFill>
                        <a:latin typeface="Tahoma"/>
                        <a:ea typeface="Tahoma"/>
                        <a:cs typeface="Tahoma"/>
                        <a:sym typeface="Tahoma"/>
                      </a:endParaRPr>
                    </a:p>
                    <a:p>
                      <a:pPr marL="0" lvl="0" indent="0" algn="ctr" rtl="1">
                        <a:lnSpc>
                          <a:spcPct val="110000"/>
                        </a:lnSpc>
                        <a:spcBef>
                          <a:spcPts val="960"/>
                        </a:spcBef>
                        <a:spcAft>
                          <a:spcPts val="0"/>
                        </a:spcAft>
                        <a:buClr>
                          <a:schemeClr val="dk1"/>
                        </a:buClr>
                        <a:buSzPts val="1100"/>
                        <a:buFont typeface="Arial"/>
                        <a:buNone/>
                      </a:pPr>
                      <a:r>
                        <a:rPr lang="en-US" sz="1600" b="1">
                          <a:solidFill>
                            <a:schemeClr val="dk1"/>
                          </a:solidFill>
                          <a:latin typeface="Tahoma"/>
                          <a:ea typeface="Tahoma"/>
                          <a:cs typeface="Tahoma"/>
                          <a:sym typeface="Tahoma"/>
                        </a:rPr>
                        <a:t>טכניקות</a:t>
                      </a:r>
                      <a:endParaRPr b="1">
                        <a:latin typeface="Tahoma"/>
                        <a:ea typeface="Tahoma"/>
                        <a:cs typeface="Tahoma"/>
                        <a:sym typeface="Tahoma"/>
                      </a:endParaRPr>
                    </a:p>
                  </a:txBody>
                  <a:tcPr marL="91425" marR="91425" marT="91425" marB="91425">
                    <a:solidFill>
                      <a:srgbClr val="9FC5E8"/>
                    </a:solidFill>
                  </a:tcPr>
                </a:tc>
                <a:extLst>
                  <a:ext uri="{0D108BD9-81ED-4DB2-BD59-A6C34878D82A}">
                    <a16:rowId xmlns:a16="http://schemas.microsoft.com/office/drawing/2014/main" val="10000"/>
                  </a:ext>
                </a:extLst>
              </a:tr>
              <a:tr h="612175">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 X</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יישום טכניקות למידת מכונה באמצעות עץ החלטות לחיזוי הדיוק של הפעלת מכונות ייצור</a:t>
                      </a: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1"/>
                  </a:ext>
                </a:extLst>
              </a:tr>
              <a:tr h="1044825">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V</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rPr>
                        <a:t>X</a:t>
                      </a:r>
                      <a:endParaRPr sz="2000" b="1">
                        <a:solidFill>
                          <a:schemeClr val="dk1"/>
                        </a:solidFill>
                      </a:endParaRPr>
                    </a:p>
                  </a:txBody>
                  <a:tcPr marL="91425" marR="91425" marT="91425" marB="91425" anchor="ct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מאגרים בטיחות קריטיים במערכות בטיחות קריטיות</a:t>
                      </a:r>
                      <a:endParaRPr sz="1100" b="1">
                        <a:solidFill>
                          <a:schemeClr val="dk1"/>
                        </a:solidFill>
                        <a:latin typeface="Tahoma"/>
                        <a:ea typeface="Tahoma"/>
                        <a:cs typeface="Tahoma"/>
                        <a:sym typeface="Tahoma"/>
                      </a:endParaRPr>
                    </a:p>
                  </a:txBody>
                  <a:tcPr marL="91425" marR="91425" marT="91425" marB="91425"/>
                </a:tc>
                <a:extLst>
                  <a:ext uri="{0D108BD9-81ED-4DB2-BD59-A6C34878D82A}">
                    <a16:rowId xmlns:a16="http://schemas.microsoft.com/office/drawing/2014/main" val="10002"/>
                  </a:ext>
                </a:extLst>
              </a:tr>
            </a:tbl>
          </a:graphicData>
        </a:graphic>
      </p:graphicFrame>
      <p:sp>
        <p:nvSpPr>
          <p:cNvPr id="474" name="Google Shape;474;gb22c672d21_0_13"/>
          <p:cNvSpPr txBox="1">
            <a:spLocks noGrp="1"/>
          </p:cNvSpPr>
          <p:nvPr>
            <p:ph type="title"/>
          </p:nvPr>
        </p:nvSpPr>
        <p:spPr>
          <a:xfrm flipH="1">
            <a:off x="659575" y="629703"/>
            <a:ext cx="11029500" cy="6558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הפקת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לקחים</a:t>
            </a:r>
            <a:r>
              <a:rPr lang="en-US" sz="3600" b="1" dirty="0">
                <a:solidFill>
                  <a:srgbClr val="262626"/>
                </a:solidFill>
                <a:latin typeface="Gisha"/>
                <a:ea typeface="Gisha"/>
                <a:cs typeface="Gisha"/>
                <a:sym typeface="Gisha"/>
              </a:rPr>
              <a:t>								(2/2)</a:t>
            </a:r>
            <a:endParaRPr sz="3600" b="1" dirty="0">
              <a:solidFill>
                <a:srgbClr val="262626"/>
              </a:solidFill>
              <a:latin typeface="Gisha"/>
              <a:ea typeface="Gisha"/>
              <a:cs typeface="Gisha"/>
              <a:sym typeface="Gish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aa093bdba9_0_20"/>
          <p:cNvSpPr txBox="1">
            <a:spLocks noGrp="1"/>
          </p:cNvSpPr>
          <p:nvPr>
            <p:ph type="title"/>
          </p:nvPr>
        </p:nvSpPr>
        <p:spPr>
          <a:xfrm flipH="1">
            <a:off x="581300" y="702152"/>
            <a:ext cx="11029500" cy="7752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ניתוח</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והפקת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לקחים</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לגבי</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הנדסת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דרישות</a:t>
            </a:r>
            <a:r>
              <a:rPr lang="en-US" sz="3600" b="1" dirty="0">
                <a:solidFill>
                  <a:srgbClr val="262626"/>
                </a:solidFill>
                <a:latin typeface="Gisha"/>
                <a:ea typeface="Gisha"/>
                <a:cs typeface="Gisha"/>
                <a:sym typeface="Gisha"/>
              </a:rPr>
              <a:t>		(1/2)</a:t>
            </a:r>
            <a:endParaRPr b="1" dirty="0"/>
          </a:p>
        </p:txBody>
      </p:sp>
      <p:graphicFrame>
        <p:nvGraphicFramePr>
          <p:cNvPr id="481" name="Google Shape;481;gaa093bdba9_0_20"/>
          <p:cNvGraphicFramePr/>
          <p:nvPr>
            <p:extLst>
              <p:ext uri="{D42A27DB-BD31-4B8C-83A1-F6EECF244321}">
                <p14:modId xmlns:p14="http://schemas.microsoft.com/office/powerpoint/2010/main" val="4176929440"/>
              </p:ext>
            </p:extLst>
          </p:nvPr>
        </p:nvGraphicFramePr>
        <p:xfrm>
          <a:off x="1323800" y="1709096"/>
          <a:ext cx="10287000" cy="4464214"/>
        </p:xfrm>
        <a:graphic>
          <a:graphicData uri="http://schemas.openxmlformats.org/drawingml/2006/table">
            <a:tbl>
              <a:tblPr>
                <a:noFill/>
                <a:tableStyleId>{E882BD37-C89F-4012-B1F9-7271D3D02523}</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אחזקה חזויה במאגרי בטיחות קריטיים ע”י למידת מכונה על בסיס מסדי נתונים</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למידת מכונה באמצעות עץ החלטות לחיזוי הדיוק של הפעלת מכונות ייצור</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dirty="0" err="1">
                          <a:solidFill>
                            <a:schemeClr val="dk1"/>
                          </a:solidFill>
                          <a:latin typeface="Tahoma"/>
                          <a:ea typeface="Tahoma"/>
                          <a:cs typeface="Tahoma"/>
                          <a:sym typeface="Tahoma"/>
                        </a:rPr>
                        <a:t>פיתוח</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מודלים</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מבוססי</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למידת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מכונה</a:t>
                      </a:r>
                      <a:r>
                        <a:rPr lang="en-US" sz="1100" b="1" dirty="0">
                          <a:solidFill>
                            <a:schemeClr val="dk1"/>
                          </a:solidFill>
                          <a:latin typeface="Tahoma"/>
                          <a:ea typeface="Tahoma"/>
                          <a:cs typeface="Tahoma"/>
                          <a:sym typeface="Tahoma"/>
                        </a:rPr>
                        <a:t>  (ML)  </a:t>
                      </a:r>
                      <a:r>
                        <a:rPr lang="en-US" sz="1100" b="1" dirty="0" err="1">
                          <a:solidFill>
                            <a:schemeClr val="dk1"/>
                          </a:solidFill>
                          <a:latin typeface="Tahoma"/>
                          <a:ea typeface="Tahoma"/>
                          <a:cs typeface="Tahoma"/>
                          <a:sym typeface="Tahoma"/>
                        </a:rPr>
                        <a:t>אשר</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ינבאו</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את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תחזוקת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מערכת</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הרכבות</a:t>
                      </a:r>
                      <a:endParaRPr sz="1100" b="1" dirty="0">
                        <a:solidFill>
                          <a:schemeClr val="dk1"/>
                        </a:solidFill>
                        <a:latin typeface="Tahoma"/>
                        <a:ea typeface="Tahoma"/>
                        <a:cs typeface="Tahoma"/>
                        <a:sym typeface="Tahoma"/>
                      </a:endParaRPr>
                    </a:p>
                    <a:p>
                      <a:pPr marL="0" marR="0" lvl="0" indent="0" algn="r" rtl="1">
                        <a:lnSpc>
                          <a:spcPct val="110000"/>
                        </a:lnSpc>
                        <a:spcBef>
                          <a:spcPts val="960"/>
                        </a:spcBef>
                        <a:spcAft>
                          <a:spcPts val="0"/>
                        </a:spcAft>
                        <a:buNone/>
                      </a:pPr>
                      <a:endParaRPr sz="1100" b="1" dirty="0">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100" b="1">
                        <a:solidFill>
                          <a:schemeClr val="dk1"/>
                        </a:solidFill>
                        <a:latin typeface="Tahoma"/>
                        <a:ea typeface="Tahoma"/>
                        <a:cs typeface="Tahoma"/>
                        <a:sym typeface="Tahoma"/>
                      </a:endParaRPr>
                    </a:p>
                  </a:txBody>
                  <a:tcPr marL="91425" marR="91425" marT="91425" marB="91425">
                    <a:solidFill>
                      <a:srgbClr val="9FC5E8"/>
                    </a:solidFill>
                  </a:tcPr>
                </a:tc>
                <a:tc>
                  <a:txBody>
                    <a:bodyPr/>
                    <a:lstStyle/>
                    <a:p>
                      <a:pPr marL="0" lvl="0" indent="0" algn="r" rtl="1">
                        <a:lnSpc>
                          <a:spcPct val="110000"/>
                        </a:lnSpc>
                        <a:spcBef>
                          <a:spcPts val="960"/>
                        </a:spcBef>
                        <a:spcAft>
                          <a:spcPts val="0"/>
                        </a:spcAft>
                        <a:buClr>
                          <a:schemeClr val="dk1"/>
                        </a:buClr>
                        <a:buSzPts val="1100"/>
                        <a:buFont typeface="Arial"/>
                        <a:buNone/>
                      </a:pPr>
                      <a:r>
                        <a:rPr lang="en-US" sz="1100" b="1">
                          <a:solidFill>
                            <a:schemeClr val="dk1"/>
                          </a:solidFill>
                          <a:latin typeface="Tahoma"/>
                          <a:ea typeface="Tahoma"/>
                          <a:cs typeface="Tahoma"/>
                          <a:sym typeface="Tahoma"/>
                        </a:rPr>
                        <a:t>ניתוח מנגנוני כשלים פיזיים</a:t>
                      </a:r>
                      <a:endParaRPr sz="1100" b="1">
                        <a:solidFill>
                          <a:schemeClr val="dk1"/>
                        </a:solidFill>
                        <a:latin typeface="Tahoma"/>
                        <a:ea typeface="Tahoma"/>
                        <a:cs typeface="Tahoma"/>
                        <a:sym typeface="Tahoma"/>
                      </a:endParaRPr>
                    </a:p>
                  </a:txBody>
                  <a:tcPr marL="91425" marR="91425" marT="91425" marB="91425">
                    <a:lnR w="9525" cap="flat" cmpd="sng">
                      <a:solidFill>
                        <a:srgbClr val="999999"/>
                      </a:solidFill>
                      <a:prstDash val="solid"/>
                      <a:round/>
                      <a:headEnd type="none" w="sm" len="sm"/>
                      <a:tailEnd type="none" w="sm" len="sm"/>
                    </a:lnR>
                    <a:solidFill>
                      <a:srgbClr val="9FC5E8"/>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381000">
                <a:tc>
                  <a:txBody>
                    <a:bodyPr/>
                    <a:lstStyle/>
                    <a:p>
                      <a:pPr marL="0" lvl="0" indent="0" algn="r" rtl="1">
                        <a:spcBef>
                          <a:spcPts val="0"/>
                        </a:spcBef>
                        <a:spcAft>
                          <a:spcPts val="0"/>
                        </a:spcAft>
                        <a:buNone/>
                      </a:pPr>
                      <a:r>
                        <a:rPr lang="en-US" sz="1100">
                          <a:latin typeface="Tahoma"/>
                          <a:ea typeface="Tahoma"/>
                          <a:cs typeface="Tahoma"/>
                          <a:sym typeface="Tahoma"/>
                        </a:rPr>
                        <a:t>בטכניקה הזו אין איסוף דרישות מקדים מהלקוח.</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latin typeface="Tahoma"/>
                          <a:ea typeface="Tahoma"/>
                          <a:cs typeface="Tahoma"/>
                          <a:sym typeface="Tahoma"/>
                        </a:rPr>
                        <a:t>בטכניקה</a:t>
                      </a:r>
                      <a:r>
                        <a:rPr lang="en-US" sz="1100" dirty="0">
                          <a:latin typeface="Tahoma"/>
                          <a:ea typeface="Tahoma"/>
                          <a:cs typeface="Tahoma"/>
                          <a:sym typeface="Tahoma"/>
                        </a:rPr>
                        <a:t> </a:t>
                      </a:r>
                      <a:r>
                        <a:rPr lang="en-US" sz="1100" dirty="0" err="1">
                          <a:latin typeface="Tahoma"/>
                          <a:ea typeface="Tahoma"/>
                          <a:cs typeface="Tahoma"/>
                          <a:sym typeface="Tahoma"/>
                        </a:rPr>
                        <a:t>זו</a:t>
                      </a:r>
                      <a:r>
                        <a:rPr lang="en-US" sz="1100" dirty="0">
                          <a:latin typeface="Tahoma"/>
                          <a:ea typeface="Tahoma"/>
                          <a:cs typeface="Tahoma"/>
                          <a:sym typeface="Tahoma"/>
                        </a:rPr>
                        <a:t> </a:t>
                      </a:r>
                      <a:r>
                        <a:rPr lang="en-US" sz="1100" dirty="0" err="1">
                          <a:latin typeface="Tahoma"/>
                          <a:ea typeface="Tahoma"/>
                          <a:cs typeface="Tahoma"/>
                          <a:sym typeface="Tahoma"/>
                        </a:rPr>
                        <a:t>אין</a:t>
                      </a:r>
                      <a:r>
                        <a:rPr lang="en-US" sz="1100" dirty="0">
                          <a:latin typeface="Tahoma"/>
                          <a:ea typeface="Tahoma"/>
                          <a:cs typeface="Tahoma"/>
                          <a:sym typeface="Tahoma"/>
                        </a:rPr>
                        <a:t> </a:t>
                      </a:r>
                      <a:r>
                        <a:rPr lang="en-US" sz="1100" dirty="0" err="1">
                          <a:latin typeface="Tahoma"/>
                          <a:ea typeface="Tahoma"/>
                          <a:cs typeface="Tahoma"/>
                          <a:sym typeface="Tahoma"/>
                        </a:rPr>
                        <a:t>איסוף</a:t>
                      </a:r>
                      <a:r>
                        <a:rPr lang="en-US" sz="1100" dirty="0">
                          <a:latin typeface="Tahoma"/>
                          <a:ea typeface="Tahoma"/>
                          <a:cs typeface="Tahoma"/>
                          <a:sym typeface="Tahoma"/>
                        </a:rPr>
                        <a:t> </a:t>
                      </a:r>
                      <a:r>
                        <a:rPr lang="en-US" sz="1100" dirty="0" err="1">
                          <a:latin typeface="Tahoma"/>
                          <a:ea typeface="Tahoma"/>
                          <a:cs typeface="Tahoma"/>
                          <a:sym typeface="Tahoma"/>
                        </a:rPr>
                        <a:t>דרישות</a:t>
                      </a:r>
                      <a:r>
                        <a:rPr lang="en-US" sz="1100" dirty="0">
                          <a:latin typeface="Tahoma"/>
                          <a:ea typeface="Tahoma"/>
                          <a:cs typeface="Tahoma"/>
                          <a:sym typeface="Tahoma"/>
                        </a:rPr>
                        <a:t> </a:t>
                      </a:r>
                      <a:r>
                        <a:rPr lang="en-US" sz="1100" dirty="0" err="1">
                          <a:latin typeface="Tahoma"/>
                          <a:ea typeface="Tahoma"/>
                          <a:cs typeface="Tahoma"/>
                          <a:sym typeface="Tahoma"/>
                        </a:rPr>
                        <a:t>מקדים</a:t>
                      </a:r>
                      <a:r>
                        <a:rPr lang="en-US" sz="1100" dirty="0">
                          <a:latin typeface="Tahoma"/>
                          <a:ea typeface="Tahoma"/>
                          <a:cs typeface="Tahoma"/>
                          <a:sym typeface="Tahoma"/>
                        </a:rPr>
                        <a:t> </a:t>
                      </a:r>
                      <a:r>
                        <a:rPr lang="en-US" sz="1100" dirty="0" err="1">
                          <a:latin typeface="Tahoma"/>
                          <a:ea typeface="Tahoma"/>
                          <a:cs typeface="Tahoma"/>
                          <a:sym typeface="Tahoma"/>
                        </a:rPr>
                        <a:t>מהלקוח</a:t>
                      </a:r>
                      <a:endParaRPr sz="1100" dirty="0">
                        <a:latin typeface="Tahoma"/>
                        <a:ea typeface="Tahoma"/>
                        <a:cs typeface="Tahoma"/>
                        <a:sym typeface="Tahoma"/>
                      </a:endParaRPr>
                    </a:p>
                    <a:p>
                      <a:pPr marL="0" lvl="0" indent="0" algn="r" rtl="1">
                        <a:spcBef>
                          <a:spcPts val="0"/>
                        </a:spcBef>
                        <a:spcAft>
                          <a:spcPts val="0"/>
                        </a:spcAft>
                        <a:buClr>
                          <a:schemeClr val="dk1"/>
                        </a:buClr>
                        <a:buSzPts val="1100"/>
                        <a:buFont typeface="Arial"/>
                        <a:buNone/>
                      </a:pPr>
                      <a:r>
                        <a:rPr lang="en-US" sz="1100" dirty="0" err="1">
                          <a:latin typeface="Tahoma"/>
                          <a:ea typeface="Tahoma"/>
                          <a:cs typeface="Tahoma"/>
                          <a:sym typeface="Tahoma"/>
                        </a:rPr>
                        <a:t>האיסוף</a:t>
                      </a:r>
                      <a:r>
                        <a:rPr lang="en-US" sz="1100" dirty="0">
                          <a:latin typeface="Tahoma"/>
                          <a:ea typeface="Tahoma"/>
                          <a:cs typeface="Tahoma"/>
                          <a:sym typeface="Tahoma"/>
                        </a:rPr>
                        <a:t> הוא </a:t>
                      </a:r>
                      <a:r>
                        <a:rPr lang="en-US" sz="1100" dirty="0" err="1">
                          <a:latin typeface="Tahoma"/>
                          <a:ea typeface="Tahoma"/>
                          <a:cs typeface="Tahoma"/>
                          <a:sym typeface="Tahoma"/>
                        </a:rPr>
                        <a:t>ממכונות</a:t>
                      </a:r>
                      <a:r>
                        <a:rPr lang="en-US" sz="1100" dirty="0">
                          <a:latin typeface="Tahoma"/>
                          <a:ea typeface="Tahoma"/>
                          <a:cs typeface="Tahoma"/>
                          <a:sym typeface="Tahoma"/>
                        </a:rPr>
                        <a:t> </a:t>
                      </a:r>
                      <a:r>
                        <a:rPr lang="en-US" sz="1100" dirty="0" err="1">
                          <a:latin typeface="Tahoma"/>
                          <a:ea typeface="Tahoma"/>
                          <a:cs typeface="Tahoma"/>
                          <a:sym typeface="Tahoma"/>
                        </a:rPr>
                        <a:t>ייצור</a:t>
                      </a:r>
                      <a:endParaRPr sz="1100" dirty="0">
                        <a:latin typeface="Tahoma"/>
                        <a:ea typeface="Tahoma"/>
                        <a:cs typeface="Tahoma"/>
                        <a:sym typeface="Tahoma"/>
                      </a:endParaRPr>
                    </a:p>
                  </a:txBody>
                  <a:tcPr marL="91425" marR="91425" marT="91425" marB="91425"/>
                </a:tc>
                <a:tc>
                  <a:txBody>
                    <a:bodyPr/>
                    <a:lstStyle/>
                    <a:p>
                      <a:pPr marL="0" lvl="0" indent="0" algn="r" rtl="0">
                        <a:spcBef>
                          <a:spcPts val="0"/>
                        </a:spcBef>
                        <a:spcAft>
                          <a:spcPts val="0"/>
                        </a:spcAft>
                        <a:buNone/>
                      </a:pPr>
                      <a:r>
                        <a:rPr lang="en-US" sz="1100">
                          <a:latin typeface="Tahoma"/>
                          <a:ea typeface="Tahoma"/>
                          <a:cs typeface="Tahoma"/>
                          <a:sym typeface="Tahoma"/>
                        </a:rPr>
                        <a:t>בטכניקה הזו קיים איסוף מידע מהלקוח באשר להיסטוריית התחזוקה המערכת והדרישות שהמודלים צריכים לענות עליהם </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latin typeface="Tahoma"/>
                          <a:ea typeface="Tahoma"/>
                          <a:cs typeface="Tahoma"/>
                          <a:sym typeface="Tahoma"/>
                        </a:rPr>
                        <a:t>בטכניקה</a:t>
                      </a:r>
                      <a:r>
                        <a:rPr lang="en-US" sz="1100" dirty="0">
                          <a:latin typeface="Tahoma"/>
                          <a:ea typeface="Tahoma"/>
                          <a:cs typeface="Tahoma"/>
                          <a:sym typeface="Tahoma"/>
                        </a:rPr>
                        <a:t> </a:t>
                      </a:r>
                      <a:r>
                        <a:rPr lang="en-US" sz="1100" dirty="0" err="1">
                          <a:latin typeface="Tahoma"/>
                          <a:ea typeface="Tahoma"/>
                          <a:cs typeface="Tahoma"/>
                          <a:sym typeface="Tahoma"/>
                        </a:rPr>
                        <a:t>זו</a:t>
                      </a:r>
                      <a:r>
                        <a:rPr lang="en-US" sz="1100" dirty="0">
                          <a:latin typeface="Tahoma"/>
                          <a:ea typeface="Tahoma"/>
                          <a:cs typeface="Tahoma"/>
                          <a:sym typeface="Tahoma"/>
                        </a:rPr>
                        <a:t> </a:t>
                      </a:r>
                      <a:r>
                        <a:rPr lang="en-US" sz="1100" dirty="0" err="1">
                          <a:latin typeface="Tahoma"/>
                          <a:ea typeface="Tahoma"/>
                          <a:cs typeface="Tahoma"/>
                          <a:sym typeface="Tahoma"/>
                        </a:rPr>
                        <a:t>אין</a:t>
                      </a:r>
                      <a:r>
                        <a:rPr lang="en-US" sz="1100" dirty="0">
                          <a:latin typeface="Tahoma"/>
                          <a:ea typeface="Tahoma"/>
                          <a:cs typeface="Tahoma"/>
                          <a:sym typeface="Tahoma"/>
                        </a:rPr>
                        <a:t> </a:t>
                      </a:r>
                      <a:r>
                        <a:rPr lang="en-US" sz="1100" dirty="0" err="1">
                          <a:latin typeface="Tahoma"/>
                          <a:ea typeface="Tahoma"/>
                          <a:cs typeface="Tahoma"/>
                          <a:sym typeface="Tahoma"/>
                        </a:rPr>
                        <a:t>איסוף</a:t>
                      </a:r>
                      <a:r>
                        <a:rPr lang="en-US" sz="1100" dirty="0">
                          <a:latin typeface="Tahoma"/>
                          <a:ea typeface="Tahoma"/>
                          <a:cs typeface="Tahoma"/>
                          <a:sym typeface="Tahoma"/>
                        </a:rPr>
                        <a:t> </a:t>
                      </a:r>
                      <a:r>
                        <a:rPr lang="en-US" sz="1100" dirty="0" err="1">
                          <a:latin typeface="Tahoma"/>
                          <a:ea typeface="Tahoma"/>
                          <a:cs typeface="Tahoma"/>
                          <a:sym typeface="Tahoma"/>
                        </a:rPr>
                        <a:t>דרישות</a:t>
                      </a:r>
                      <a:r>
                        <a:rPr lang="en-US" sz="1100" dirty="0">
                          <a:latin typeface="Tahoma"/>
                          <a:ea typeface="Tahoma"/>
                          <a:cs typeface="Tahoma"/>
                          <a:sym typeface="Tahoma"/>
                        </a:rPr>
                        <a:t> </a:t>
                      </a:r>
                      <a:r>
                        <a:rPr lang="en-US" sz="1100" dirty="0" err="1">
                          <a:latin typeface="Tahoma"/>
                          <a:ea typeface="Tahoma"/>
                          <a:cs typeface="Tahoma"/>
                          <a:sym typeface="Tahoma"/>
                        </a:rPr>
                        <a:t>מקדים</a:t>
                      </a:r>
                      <a:r>
                        <a:rPr lang="en-US" sz="1100" dirty="0">
                          <a:latin typeface="Tahoma"/>
                          <a:ea typeface="Tahoma"/>
                          <a:cs typeface="Tahoma"/>
                          <a:sym typeface="Tahoma"/>
                        </a:rPr>
                        <a:t> </a:t>
                      </a:r>
                      <a:r>
                        <a:rPr lang="en-US" sz="1100" dirty="0" err="1">
                          <a:latin typeface="Tahoma"/>
                          <a:ea typeface="Tahoma"/>
                          <a:cs typeface="Tahoma"/>
                          <a:sym typeface="Tahoma"/>
                        </a:rPr>
                        <a:t>מהלקוח</a:t>
                      </a:r>
                      <a:r>
                        <a:rPr lang="en-US" sz="1100" dirty="0">
                          <a:latin typeface="Tahoma"/>
                          <a:ea typeface="Tahoma"/>
                          <a:cs typeface="Tahoma"/>
                          <a:sym typeface="Tahoma"/>
                        </a:rPr>
                        <a:t> </a:t>
                      </a:r>
                      <a:r>
                        <a:rPr lang="en-US" sz="1100" dirty="0" err="1">
                          <a:latin typeface="Tahoma"/>
                          <a:ea typeface="Tahoma"/>
                          <a:cs typeface="Tahoma"/>
                          <a:sym typeface="Tahoma"/>
                        </a:rPr>
                        <a:t>אלא</a:t>
                      </a:r>
                      <a:r>
                        <a:rPr lang="en-US" sz="1100" dirty="0">
                          <a:latin typeface="Tahoma"/>
                          <a:ea typeface="Tahoma"/>
                          <a:cs typeface="Tahoma"/>
                          <a:sym typeface="Tahoma"/>
                        </a:rPr>
                        <a:t> </a:t>
                      </a:r>
                      <a:r>
                        <a:rPr lang="en-US" sz="1100" dirty="0" err="1">
                          <a:latin typeface="Tahoma"/>
                          <a:ea typeface="Tahoma"/>
                          <a:cs typeface="Tahoma"/>
                          <a:sym typeface="Tahoma"/>
                        </a:rPr>
                        <a:t>רק</a:t>
                      </a:r>
                      <a:r>
                        <a:rPr lang="en-US" sz="1100" dirty="0">
                          <a:latin typeface="Tahoma"/>
                          <a:ea typeface="Tahoma"/>
                          <a:cs typeface="Tahoma"/>
                          <a:sym typeface="Tahoma"/>
                        </a:rPr>
                        <a:t> </a:t>
                      </a:r>
                      <a:r>
                        <a:rPr lang="en-US" sz="1100" dirty="0" err="1">
                          <a:latin typeface="Tahoma"/>
                          <a:ea typeface="Tahoma"/>
                          <a:cs typeface="Tahoma"/>
                          <a:sym typeface="Tahoma"/>
                        </a:rPr>
                        <a:t>ע"י</a:t>
                      </a:r>
                      <a:r>
                        <a:rPr lang="en-US" sz="1100" dirty="0">
                          <a:latin typeface="Tahoma"/>
                          <a:ea typeface="Tahoma"/>
                          <a:cs typeface="Tahoma"/>
                          <a:sym typeface="Tahoma"/>
                        </a:rPr>
                        <a:t> </a:t>
                      </a:r>
                      <a:r>
                        <a:rPr lang="en-US" sz="1100" dirty="0" err="1">
                          <a:latin typeface="Tahoma"/>
                          <a:ea typeface="Tahoma"/>
                          <a:cs typeface="Tahoma"/>
                          <a:sym typeface="Tahoma"/>
                        </a:rPr>
                        <a:t>מזעור</a:t>
                      </a:r>
                      <a:r>
                        <a:rPr lang="en-US" sz="1100" dirty="0">
                          <a:latin typeface="Tahoma"/>
                          <a:ea typeface="Tahoma"/>
                          <a:cs typeface="Tahoma"/>
                          <a:sym typeface="Tahoma"/>
                        </a:rPr>
                        <a:t> </a:t>
                      </a:r>
                      <a:r>
                        <a:rPr lang="en-US" sz="1100" dirty="0" err="1">
                          <a:latin typeface="Tahoma"/>
                          <a:ea typeface="Tahoma"/>
                          <a:cs typeface="Tahoma"/>
                          <a:sym typeface="Tahoma"/>
                        </a:rPr>
                        <a:t>תקלות</a:t>
                      </a:r>
                      <a:r>
                        <a:rPr lang="en-US" sz="1100" dirty="0">
                          <a:latin typeface="Tahoma"/>
                          <a:ea typeface="Tahoma"/>
                          <a:cs typeface="Tahoma"/>
                          <a:sym typeface="Tahoma"/>
                        </a:rPr>
                        <a:t> </a:t>
                      </a:r>
                      <a:r>
                        <a:rPr lang="en-US" sz="1100" dirty="0" err="1">
                          <a:latin typeface="Tahoma"/>
                          <a:ea typeface="Tahoma"/>
                          <a:cs typeface="Tahoma"/>
                          <a:sym typeface="Tahoma"/>
                        </a:rPr>
                        <a:t>בזמן</a:t>
                      </a:r>
                      <a:r>
                        <a:rPr lang="en-US" sz="1100" dirty="0">
                          <a:latin typeface="Tahoma"/>
                          <a:ea typeface="Tahoma"/>
                          <a:cs typeface="Tahoma"/>
                          <a:sym typeface="Tahoma"/>
                        </a:rPr>
                        <a:t> </a:t>
                      </a:r>
                      <a:r>
                        <a:rPr lang="en-US" sz="1100" dirty="0" err="1">
                          <a:latin typeface="Tahoma"/>
                          <a:ea typeface="Tahoma"/>
                          <a:cs typeface="Tahoma"/>
                          <a:sym typeface="Tahoma"/>
                        </a:rPr>
                        <a:t>אמת</a:t>
                      </a:r>
                      <a:r>
                        <a:rPr lang="en-US" sz="1100" dirty="0">
                          <a:latin typeface="Tahoma"/>
                          <a:ea typeface="Tahoma"/>
                          <a:cs typeface="Tahoma"/>
                          <a:sym typeface="Tahoma"/>
                        </a:rPr>
                        <a:t>. </a:t>
                      </a:r>
                      <a:endParaRPr sz="1100" dirty="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latin typeface="Tahoma"/>
                          <a:ea typeface="Tahoma"/>
                          <a:cs typeface="Tahoma"/>
                          <a:sym typeface="Tahoma"/>
                        </a:rPr>
                        <a:t>איסוף דרישות לניתוח מנגנונים כשלים פיזיים יכלול מפרטים טכניים המתארים עומסים, התנהגות במצבי קיצון, עמידת רכיבי המערכת בתנאי סביבה משתנים, מידע על קריטיות המערכת וכשירות מבצעית.</a:t>
                      </a:r>
                      <a:endParaRPr sz="1100">
                        <a:latin typeface="Tahoma"/>
                        <a:ea typeface="Tahoma"/>
                        <a:cs typeface="Tahoma"/>
                        <a:sym typeface="Tahoma"/>
                      </a:endParaRPr>
                    </a:p>
                  </a:txBody>
                  <a:tcPr marL="91425" marR="91425" marT="91425" marB="91425"/>
                </a:tc>
                <a:tc>
                  <a:txBody>
                    <a:bodyPr/>
                    <a:lstStyle/>
                    <a:p>
                      <a:pPr marL="0" lvl="0" indent="0" algn="ctr" rtl="0">
                        <a:spcBef>
                          <a:spcPts val="0"/>
                        </a:spcBef>
                        <a:spcAft>
                          <a:spcPts val="0"/>
                        </a:spcAft>
                        <a:buNone/>
                      </a:pPr>
                      <a:r>
                        <a:rPr lang="en-US" sz="1800" b="1">
                          <a:solidFill>
                            <a:schemeClr val="dk1"/>
                          </a:solidFill>
                          <a:latin typeface="Tahoma"/>
                          <a:ea typeface="Tahoma"/>
                          <a:cs typeface="Tahoma"/>
                          <a:sym typeface="Tahoma"/>
                        </a:rPr>
                        <a:t>Requirement elicitation</a:t>
                      </a:r>
                      <a:endParaRPr sz="1800" b="1">
                        <a:solidFill>
                          <a:schemeClr val="dk1"/>
                        </a:solidFill>
                        <a:latin typeface="Tahoma"/>
                        <a:ea typeface="Tahoma"/>
                        <a:cs typeface="Tahoma"/>
                        <a:sym typeface="Tahoma"/>
                      </a:endParaRPr>
                    </a:p>
                  </a:txBody>
                  <a:tcPr marL="91425" marR="91425" marT="91425" marB="91425" anchor="ctr">
                    <a:lnT w="9525" cap="flat" cmpd="sng">
                      <a:solidFill>
                        <a:srgbClr val="999999"/>
                      </a:solidFill>
                      <a:prstDash val="solid"/>
                      <a:round/>
                      <a:headEnd type="none" w="sm" len="sm"/>
                      <a:tailEnd type="none" w="sm" len="sm"/>
                    </a:lnT>
                  </a:tcPr>
                </a:tc>
                <a:extLst>
                  <a:ext uri="{0D108BD9-81ED-4DB2-BD59-A6C34878D82A}">
                    <a16:rowId xmlns:a16="http://schemas.microsoft.com/office/drawing/2014/main" val="10001"/>
                  </a:ext>
                </a:extLst>
              </a:tr>
              <a:tr h="381000">
                <a:tc>
                  <a:txBody>
                    <a:bodyPr/>
                    <a:lstStyle/>
                    <a:p>
                      <a:pPr marL="0" lvl="0" indent="0" algn="r" rtl="1">
                        <a:spcBef>
                          <a:spcPts val="0"/>
                        </a:spcBef>
                        <a:spcAft>
                          <a:spcPts val="0"/>
                        </a:spcAft>
                        <a:buNone/>
                      </a:pPr>
                      <a:r>
                        <a:rPr lang="en-US" sz="1100">
                          <a:latin typeface="Tahoma"/>
                          <a:ea typeface="Tahoma"/>
                          <a:cs typeface="Tahoma"/>
                          <a:sym typeface="Tahoma"/>
                        </a:rPr>
                        <a:t>יש תיעוד של כל מה שקרה בתהליך,  מבחינת רישום התקלות ומבחינת התוצאות. על בסיס התיעוד מניבים את התוצאה.</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latin typeface="Tahoma"/>
                          <a:ea typeface="Tahoma"/>
                          <a:cs typeface="Tahoma"/>
                          <a:sym typeface="Tahoma"/>
                        </a:rPr>
                        <a:t>יש תיעוד מדויק של כל מה שקרה במערכת, באמצעות בסיסי נתונים.</a:t>
                      </a:r>
                      <a:endParaRPr sz="1100">
                        <a:latin typeface="Tahoma"/>
                        <a:ea typeface="Tahoma"/>
                        <a:cs typeface="Tahoma"/>
                        <a:sym typeface="Tahoma"/>
                      </a:endParaRPr>
                    </a:p>
                  </a:txBody>
                  <a:tcPr marL="91425" marR="91425" marT="91425" marB="91425"/>
                </a:tc>
                <a:tc>
                  <a:txBody>
                    <a:bodyPr/>
                    <a:lstStyle/>
                    <a:p>
                      <a:pPr marL="0" lvl="0" indent="0" algn="r" rtl="0">
                        <a:spcBef>
                          <a:spcPts val="0"/>
                        </a:spcBef>
                        <a:spcAft>
                          <a:spcPts val="0"/>
                        </a:spcAft>
                        <a:buNone/>
                      </a:pPr>
                      <a:r>
                        <a:rPr lang="en-US" sz="1100">
                          <a:latin typeface="Tahoma"/>
                          <a:ea typeface="Tahoma"/>
                          <a:cs typeface="Tahoma"/>
                          <a:sym typeface="Tahoma"/>
                        </a:rPr>
                        <a:t>יש תיעוד של כל הפרמטים והמידע ההיסטורי במסדי נתונים</a:t>
                      </a:r>
                      <a:endParaRPr sz="110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dirty="0" err="1">
                          <a:latin typeface="Tahoma"/>
                          <a:ea typeface="Tahoma"/>
                          <a:cs typeface="Tahoma"/>
                          <a:sym typeface="Tahoma"/>
                        </a:rPr>
                        <a:t>ממומש</a:t>
                      </a:r>
                      <a:r>
                        <a:rPr lang="en-US" sz="1100" dirty="0">
                          <a:latin typeface="Tahoma"/>
                          <a:ea typeface="Tahoma"/>
                          <a:cs typeface="Tahoma"/>
                          <a:sym typeface="Tahoma"/>
                        </a:rPr>
                        <a:t> </a:t>
                      </a:r>
                      <a:r>
                        <a:rPr lang="en-US" sz="1100" dirty="0" err="1">
                          <a:latin typeface="Tahoma"/>
                          <a:ea typeface="Tahoma"/>
                          <a:cs typeface="Tahoma"/>
                          <a:sym typeface="Tahoma"/>
                        </a:rPr>
                        <a:t>בטכניקה</a:t>
                      </a:r>
                      <a:r>
                        <a:rPr lang="en-US" sz="1100" dirty="0">
                          <a:latin typeface="Tahoma"/>
                          <a:ea typeface="Tahoma"/>
                          <a:cs typeface="Tahoma"/>
                          <a:sym typeface="Tahoma"/>
                        </a:rPr>
                        <a:t> </a:t>
                      </a:r>
                      <a:r>
                        <a:rPr lang="en-US" sz="1100" dirty="0" err="1">
                          <a:latin typeface="Tahoma"/>
                          <a:ea typeface="Tahoma"/>
                          <a:cs typeface="Tahoma"/>
                          <a:sym typeface="Tahoma"/>
                        </a:rPr>
                        <a:t>זו</a:t>
                      </a:r>
                      <a:r>
                        <a:rPr lang="en-US" sz="1100" dirty="0">
                          <a:latin typeface="Tahoma"/>
                          <a:ea typeface="Tahoma"/>
                          <a:cs typeface="Tahoma"/>
                          <a:sym typeface="Tahoma"/>
                        </a:rPr>
                        <a:t> - </a:t>
                      </a:r>
                      <a:r>
                        <a:rPr lang="en-US" sz="1100" dirty="0" err="1">
                          <a:latin typeface="Tahoma"/>
                          <a:ea typeface="Tahoma"/>
                          <a:cs typeface="Tahoma"/>
                          <a:sym typeface="Tahoma"/>
                        </a:rPr>
                        <a:t>יש</a:t>
                      </a:r>
                      <a:r>
                        <a:rPr lang="en-US" sz="1100" dirty="0">
                          <a:latin typeface="Tahoma"/>
                          <a:ea typeface="Tahoma"/>
                          <a:cs typeface="Tahoma"/>
                          <a:sym typeface="Tahoma"/>
                        </a:rPr>
                        <a:t> </a:t>
                      </a:r>
                      <a:r>
                        <a:rPr lang="en-US" sz="1100" dirty="0" err="1">
                          <a:latin typeface="Tahoma"/>
                          <a:ea typeface="Tahoma"/>
                          <a:cs typeface="Tahoma"/>
                          <a:sym typeface="Tahoma"/>
                        </a:rPr>
                        <a:t>זיהוי</a:t>
                      </a:r>
                      <a:r>
                        <a:rPr lang="en-US" sz="1100" dirty="0">
                          <a:latin typeface="Tahoma"/>
                          <a:ea typeface="Tahoma"/>
                          <a:cs typeface="Tahoma"/>
                          <a:sym typeface="Tahoma"/>
                        </a:rPr>
                        <a:t> </a:t>
                      </a:r>
                      <a:r>
                        <a:rPr lang="en-US" sz="1100" dirty="0" err="1">
                          <a:latin typeface="Tahoma"/>
                          <a:ea typeface="Tahoma"/>
                          <a:cs typeface="Tahoma"/>
                          <a:sym typeface="Tahoma"/>
                        </a:rPr>
                        <a:t>מתועד</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כלל</a:t>
                      </a:r>
                      <a:r>
                        <a:rPr lang="en-US" sz="1100" dirty="0">
                          <a:latin typeface="Tahoma"/>
                          <a:ea typeface="Tahoma"/>
                          <a:cs typeface="Tahoma"/>
                          <a:sym typeface="Tahoma"/>
                        </a:rPr>
                        <a:t> </a:t>
                      </a:r>
                      <a:r>
                        <a:rPr lang="en-US" sz="1100" dirty="0" err="1">
                          <a:latin typeface="Tahoma"/>
                          <a:ea typeface="Tahoma"/>
                          <a:cs typeface="Tahoma"/>
                          <a:sym typeface="Tahoma"/>
                        </a:rPr>
                        <a:t>הפרמטרים</a:t>
                      </a:r>
                      <a:r>
                        <a:rPr lang="en-US" sz="1100" dirty="0">
                          <a:latin typeface="Tahoma"/>
                          <a:ea typeface="Tahoma"/>
                          <a:cs typeface="Tahoma"/>
                          <a:sym typeface="Tahoma"/>
                        </a:rPr>
                        <a:t> </a:t>
                      </a:r>
                      <a:r>
                        <a:rPr lang="en-US" sz="1100" dirty="0" err="1">
                          <a:latin typeface="Tahoma"/>
                          <a:ea typeface="Tahoma"/>
                          <a:cs typeface="Tahoma"/>
                          <a:sym typeface="Tahoma"/>
                        </a:rPr>
                        <a:t>שנרשמו</a:t>
                      </a:r>
                      <a:r>
                        <a:rPr lang="en-US" sz="1100" dirty="0">
                          <a:latin typeface="Tahoma"/>
                          <a:ea typeface="Tahoma"/>
                          <a:cs typeface="Tahoma"/>
                          <a:sym typeface="Tahoma"/>
                        </a:rPr>
                        <a:t> </a:t>
                      </a:r>
                      <a:r>
                        <a:rPr lang="en-US" sz="1100" dirty="0" err="1">
                          <a:latin typeface="Tahoma"/>
                          <a:ea typeface="Tahoma"/>
                          <a:cs typeface="Tahoma"/>
                          <a:sym typeface="Tahoma"/>
                        </a:rPr>
                        <a:t>במהלך</a:t>
                      </a:r>
                      <a:r>
                        <a:rPr lang="en-US" sz="1100" dirty="0">
                          <a:latin typeface="Tahoma"/>
                          <a:ea typeface="Tahoma"/>
                          <a:cs typeface="Tahoma"/>
                          <a:sym typeface="Tahoma"/>
                        </a:rPr>
                        <a:t> </a:t>
                      </a:r>
                      <a:r>
                        <a:rPr lang="en-US" sz="1100" dirty="0" err="1">
                          <a:latin typeface="Tahoma"/>
                          <a:ea typeface="Tahoma"/>
                          <a:cs typeface="Tahoma"/>
                          <a:sym typeface="Tahoma"/>
                        </a:rPr>
                        <a:t>הפיקוח</a:t>
                      </a:r>
                      <a:r>
                        <a:rPr lang="en-US" sz="1100" dirty="0">
                          <a:latin typeface="Tahoma"/>
                          <a:ea typeface="Tahoma"/>
                          <a:cs typeface="Tahoma"/>
                          <a:sym typeface="Tahoma"/>
                        </a:rPr>
                        <a:t> </a:t>
                      </a:r>
                      <a:r>
                        <a:rPr lang="en-US" sz="1100" dirty="0" err="1">
                          <a:latin typeface="Tahoma"/>
                          <a:ea typeface="Tahoma"/>
                          <a:cs typeface="Tahoma"/>
                          <a:sym typeface="Tahoma"/>
                        </a:rPr>
                        <a:t>על</a:t>
                      </a:r>
                      <a:r>
                        <a:rPr lang="en-US" sz="1100" dirty="0">
                          <a:latin typeface="Tahoma"/>
                          <a:ea typeface="Tahoma"/>
                          <a:cs typeface="Tahoma"/>
                          <a:sym typeface="Tahoma"/>
                        </a:rPr>
                        <a:t> </a:t>
                      </a:r>
                      <a:r>
                        <a:rPr lang="en-US" sz="1100" dirty="0" err="1">
                          <a:latin typeface="Tahoma"/>
                          <a:ea typeface="Tahoma"/>
                          <a:cs typeface="Tahoma"/>
                          <a:sym typeface="Tahoma"/>
                        </a:rPr>
                        <a:t>דפוסי</a:t>
                      </a:r>
                      <a:r>
                        <a:rPr lang="en-US" sz="1100" dirty="0">
                          <a:latin typeface="Tahoma"/>
                          <a:ea typeface="Tahoma"/>
                          <a:cs typeface="Tahoma"/>
                          <a:sym typeface="Tahoma"/>
                        </a:rPr>
                        <a:t> </a:t>
                      </a:r>
                      <a:r>
                        <a:rPr lang="en-US" sz="1100" dirty="0" err="1">
                          <a:latin typeface="Tahoma"/>
                          <a:ea typeface="Tahoma"/>
                          <a:cs typeface="Tahoma"/>
                          <a:sym typeface="Tahoma"/>
                        </a:rPr>
                        <a:t>הנתונים</a:t>
                      </a:r>
                      <a:r>
                        <a:rPr lang="en-US" sz="1100" dirty="0">
                          <a:latin typeface="Tahoma"/>
                          <a:ea typeface="Tahoma"/>
                          <a:cs typeface="Tahoma"/>
                          <a:sym typeface="Tahoma"/>
                        </a:rPr>
                        <a:t> </a:t>
                      </a:r>
                      <a:r>
                        <a:rPr lang="en-US" sz="1100" dirty="0" err="1">
                          <a:latin typeface="Tahoma"/>
                          <a:ea typeface="Tahoma"/>
                          <a:cs typeface="Tahoma"/>
                          <a:sym typeface="Tahoma"/>
                        </a:rPr>
                        <a:t>בזמן</a:t>
                      </a:r>
                      <a:r>
                        <a:rPr lang="en-US" sz="1100" dirty="0">
                          <a:latin typeface="Tahoma"/>
                          <a:ea typeface="Tahoma"/>
                          <a:cs typeface="Tahoma"/>
                          <a:sym typeface="Tahoma"/>
                        </a:rPr>
                        <a:t> </a:t>
                      </a:r>
                      <a:r>
                        <a:rPr lang="en-US" sz="1100" dirty="0" err="1">
                          <a:latin typeface="Tahoma"/>
                          <a:ea typeface="Tahoma"/>
                          <a:cs typeface="Tahoma"/>
                          <a:sym typeface="Tahoma"/>
                        </a:rPr>
                        <a:t>אמת</a:t>
                      </a:r>
                      <a:r>
                        <a:rPr lang="en-US" sz="1100" dirty="0">
                          <a:latin typeface="Tahoma"/>
                          <a:ea typeface="Tahoma"/>
                          <a:cs typeface="Tahoma"/>
                          <a:sym typeface="Tahoma"/>
                        </a:rPr>
                        <a:t>.</a:t>
                      </a:r>
                      <a:endParaRPr sz="1100" dirty="0">
                        <a:latin typeface="Tahoma"/>
                        <a:ea typeface="Tahoma"/>
                        <a:cs typeface="Tahoma"/>
                        <a:sym typeface="Tahoma"/>
                      </a:endParaRPr>
                    </a:p>
                  </a:txBody>
                  <a:tcPr marL="91425" marR="91425" marT="91425" marB="91425"/>
                </a:tc>
                <a:tc>
                  <a:txBody>
                    <a:bodyPr/>
                    <a:lstStyle/>
                    <a:p>
                      <a:pPr marL="0" lvl="0" indent="0" algn="r" rtl="1">
                        <a:spcBef>
                          <a:spcPts val="0"/>
                        </a:spcBef>
                        <a:spcAft>
                          <a:spcPts val="0"/>
                        </a:spcAft>
                        <a:buNone/>
                      </a:pPr>
                      <a:r>
                        <a:rPr lang="en-US" sz="1100">
                          <a:latin typeface="Tahoma"/>
                          <a:ea typeface="Tahoma"/>
                          <a:cs typeface="Tahoma"/>
                          <a:sym typeface="Tahoma"/>
                        </a:rPr>
                        <a:t>קיימת משמעות קריטית ל</a:t>
                      </a:r>
                      <a:r>
                        <a:rPr lang="en-US" sz="1100" b="1">
                          <a:latin typeface="Tahoma"/>
                          <a:ea typeface="Tahoma"/>
                          <a:cs typeface="Tahoma"/>
                          <a:sym typeface="Tahoma"/>
                        </a:rPr>
                        <a:t>תיעוד</a:t>
                      </a:r>
                      <a:r>
                        <a:rPr lang="en-US" sz="1100">
                          <a:latin typeface="Tahoma"/>
                          <a:ea typeface="Tahoma"/>
                          <a:cs typeface="Tahoma"/>
                          <a:sym typeface="Tahoma"/>
                        </a:rPr>
                        <a:t> התקלות ו</a:t>
                      </a:r>
                      <a:r>
                        <a:rPr lang="en-US" sz="1100" b="1">
                          <a:latin typeface="Tahoma"/>
                          <a:ea typeface="Tahoma"/>
                          <a:cs typeface="Tahoma"/>
                          <a:sym typeface="Tahoma"/>
                        </a:rPr>
                        <a:t>אימותן </a:t>
                      </a:r>
                      <a:r>
                        <a:rPr lang="en-US" sz="1100">
                          <a:latin typeface="Tahoma"/>
                          <a:ea typeface="Tahoma"/>
                          <a:cs typeface="Tahoma"/>
                          <a:sym typeface="Tahoma"/>
                        </a:rPr>
                        <a:t>- מידע לוקה בחסר יגרום באופן ישיר לירידה באיכות ואמינות המערכת.</a:t>
                      </a:r>
                      <a:endParaRPr sz="1100">
                        <a:latin typeface="Tahoma"/>
                        <a:ea typeface="Tahoma"/>
                        <a:cs typeface="Tahoma"/>
                        <a:sym typeface="Tahoma"/>
                      </a:endParaRPr>
                    </a:p>
                  </a:txBody>
                  <a:tcPr marL="91425" marR="91425" marT="91425" marB="91425"/>
                </a:tc>
                <a:tc>
                  <a:txBody>
                    <a:bodyPr/>
                    <a:lstStyle/>
                    <a:p>
                      <a:pPr marL="0" marR="0" lvl="0" indent="0" algn="ctr" rtl="0">
                        <a:lnSpc>
                          <a:spcPct val="100000"/>
                        </a:lnSpc>
                        <a:spcBef>
                          <a:spcPts val="0"/>
                        </a:spcBef>
                        <a:spcAft>
                          <a:spcPts val="0"/>
                        </a:spcAft>
                        <a:buNone/>
                      </a:pPr>
                      <a:r>
                        <a:rPr lang="en-US" sz="1800" b="1" dirty="0">
                          <a:solidFill>
                            <a:schemeClr val="dk1"/>
                          </a:solidFill>
                          <a:latin typeface="Tahoma"/>
                          <a:ea typeface="Tahoma"/>
                          <a:cs typeface="Tahoma"/>
                          <a:sym typeface="Tahoma"/>
                        </a:rPr>
                        <a:t>Traceability</a:t>
                      </a:r>
                      <a:endParaRPr sz="1800" b="1" dirty="0">
                        <a:solidFill>
                          <a:schemeClr val="dk1"/>
                        </a:solidFill>
                        <a:latin typeface="Tahoma"/>
                        <a:ea typeface="Tahoma"/>
                        <a:cs typeface="Tahoma"/>
                        <a:sym typeface="Tahoma"/>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aphicFrame>
        <p:nvGraphicFramePr>
          <p:cNvPr id="487" name="Google Shape;487;gb19cf3f96a_1_0"/>
          <p:cNvGraphicFramePr/>
          <p:nvPr>
            <p:extLst>
              <p:ext uri="{D42A27DB-BD31-4B8C-83A1-F6EECF244321}">
                <p14:modId xmlns:p14="http://schemas.microsoft.com/office/powerpoint/2010/main" val="3668045965"/>
              </p:ext>
            </p:extLst>
          </p:nvPr>
        </p:nvGraphicFramePr>
        <p:xfrm>
          <a:off x="1110107" y="1648676"/>
          <a:ext cx="10287000" cy="4630480"/>
        </p:xfrm>
        <a:graphic>
          <a:graphicData uri="http://schemas.openxmlformats.org/drawingml/2006/table">
            <a:tbl>
              <a:tblPr>
                <a:noFill/>
                <a:tableStyleId>{E882BD37-C89F-4012-B1F9-7271D3D02523}</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1414900">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אחזקה חזויה במאגרי בטיחות קריטיים ע”י למידת מכונה על בסיס מסדי נתונים</a:t>
                      </a:r>
                      <a:endParaRPr sz="1100" b="1">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למידת מכונה באמצעות עץ החלטות לחיזוי הדיוק של הפעלת מכונות ייצור</a:t>
                      </a:r>
                      <a:endParaRPr sz="1100" b="1">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פיתוח מודלים מבוססי למידת מכונה  (ML)  אשר ינבאו את תחזוקת מערכת הרכבות</a:t>
                      </a:r>
                      <a:endParaRPr sz="1100" b="1">
                        <a:solidFill>
                          <a:schemeClr val="dk1"/>
                        </a:solidFill>
                        <a:latin typeface="Tahoma"/>
                        <a:ea typeface="Tahoma"/>
                        <a:cs typeface="Tahoma"/>
                        <a:sym typeface="Tahoma"/>
                      </a:endParaRPr>
                    </a:p>
                    <a:p>
                      <a:pPr marL="0" marR="0" lvl="0" indent="0" algn="r" rtl="1">
                        <a:lnSpc>
                          <a:spcPct val="110000"/>
                        </a:lnSpc>
                        <a:spcBef>
                          <a:spcPts val="960"/>
                        </a:spcBef>
                        <a:spcAft>
                          <a:spcPts val="0"/>
                        </a:spcAft>
                        <a:buNone/>
                      </a:pPr>
                      <a:endParaRPr sz="1100" b="1">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marR="0" lvl="0" indent="0" algn="r" rtl="1">
                        <a:lnSpc>
                          <a:spcPct val="110000"/>
                        </a:lnSpc>
                        <a:spcBef>
                          <a:spcPts val="960"/>
                        </a:spcBef>
                        <a:spcAft>
                          <a:spcPts val="0"/>
                        </a:spcAft>
                        <a:buNone/>
                      </a:pPr>
                      <a:r>
                        <a:rPr lang="en-US" sz="1100" b="1">
                          <a:solidFill>
                            <a:schemeClr val="dk1"/>
                          </a:solidFill>
                          <a:latin typeface="Tahoma"/>
                          <a:ea typeface="Tahoma"/>
                          <a:cs typeface="Tahoma"/>
                          <a:sym typeface="Tahoma"/>
                        </a:rPr>
                        <a:t>ניתוח דפוסים של סדרות נתונים בזמן אמת תוך מעקב אחר תהליכים על ידי בינה מלאכותית</a:t>
                      </a:r>
                      <a:endParaRPr sz="1100" b="1">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r" rtl="1">
                        <a:lnSpc>
                          <a:spcPct val="110000"/>
                        </a:lnSpc>
                        <a:spcBef>
                          <a:spcPts val="960"/>
                        </a:spcBef>
                        <a:spcAft>
                          <a:spcPts val="0"/>
                        </a:spcAft>
                        <a:buNone/>
                      </a:pPr>
                      <a:r>
                        <a:rPr lang="en-US" sz="1100" b="1" dirty="0" err="1">
                          <a:solidFill>
                            <a:schemeClr val="dk1"/>
                          </a:solidFill>
                          <a:latin typeface="Tahoma"/>
                          <a:ea typeface="Tahoma"/>
                          <a:cs typeface="Tahoma"/>
                          <a:sym typeface="Tahoma"/>
                        </a:rPr>
                        <a:t>ניתוח</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מנגנוני</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כשלים</a:t>
                      </a:r>
                      <a:r>
                        <a:rPr lang="en-US" sz="1100" b="1" dirty="0">
                          <a:solidFill>
                            <a:schemeClr val="dk1"/>
                          </a:solidFill>
                          <a:latin typeface="Tahoma"/>
                          <a:ea typeface="Tahoma"/>
                          <a:cs typeface="Tahoma"/>
                          <a:sym typeface="Tahoma"/>
                        </a:rPr>
                        <a:t> </a:t>
                      </a:r>
                      <a:r>
                        <a:rPr lang="en-US" sz="1100" b="1" dirty="0" err="1">
                          <a:solidFill>
                            <a:schemeClr val="dk1"/>
                          </a:solidFill>
                          <a:latin typeface="Tahoma"/>
                          <a:ea typeface="Tahoma"/>
                          <a:cs typeface="Tahoma"/>
                          <a:sym typeface="Tahoma"/>
                        </a:rPr>
                        <a:t>פיזיים</a:t>
                      </a:r>
                      <a:endParaRPr sz="1100" b="1" dirty="0">
                        <a:solidFill>
                          <a:schemeClr val="dk1"/>
                        </a:solidFill>
                        <a:latin typeface="Tahoma"/>
                        <a:ea typeface="Tahoma"/>
                        <a:cs typeface="Tahoma"/>
                        <a:sym typeface="Tahom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solidFill>
                      <a:srgbClr val="B7B7B7"/>
                    </a:solidFill>
                  </a:tcPr>
                </a:tc>
                <a:extLst>
                  <a:ext uri="{0D108BD9-81ED-4DB2-BD59-A6C34878D82A}">
                    <a16:rowId xmlns:a16="http://schemas.microsoft.com/office/drawing/2014/main" val="10000"/>
                  </a:ext>
                </a:extLst>
              </a:tr>
              <a:tr h="381000">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יש פיתוח של מערכת שלומדת לקרוא תחזיות ומצבים על בסיס היסטוריית נתונים.</a:t>
                      </a:r>
                      <a:endParaRPr sz="1100">
                        <a:latin typeface="Tahoma"/>
                        <a:ea typeface="Tahoma"/>
                        <a:cs typeface="Tahoma"/>
                        <a:sym typeface="Tahoma"/>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יש פיתוח של מערכת שמנטרת תקלות ברכיבים לפני שהן מתרחשות.</a:t>
                      </a:r>
                      <a:endParaRPr sz="1100">
                        <a:latin typeface="Tahoma"/>
                        <a:ea typeface="Tahoma"/>
                        <a:cs typeface="Tahoma"/>
                        <a:sym typeface="Tahoma"/>
                      </a:endParaRPr>
                    </a:p>
                    <a:p>
                      <a:pPr marL="0" marR="0" lvl="0" indent="0" algn="r" rtl="1">
                        <a:lnSpc>
                          <a:spcPct val="100000"/>
                        </a:lnSpc>
                        <a:spcBef>
                          <a:spcPts val="0"/>
                        </a:spcBef>
                        <a:spcAft>
                          <a:spcPts val="0"/>
                        </a:spcAft>
                        <a:buNone/>
                      </a:pPr>
                      <a:endParaRPr sz="1100">
                        <a:latin typeface="Tahoma"/>
                        <a:ea typeface="Tahoma"/>
                        <a:cs typeface="Tahoma"/>
                        <a:sym typeface="Tahoma"/>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dirty="0" err="1">
                          <a:latin typeface="Tahoma"/>
                          <a:ea typeface="Tahoma"/>
                          <a:cs typeface="Tahoma"/>
                          <a:sym typeface="Tahoma"/>
                        </a:rPr>
                        <a:t>יש</a:t>
                      </a:r>
                      <a:r>
                        <a:rPr lang="en-US" sz="1100" dirty="0">
                          <a:latin typeface="Tahoma"/>
                          <a:ea typeface="Tahoma"/>
                          <a:cs typeface="Tahoma"/>
                          <a:sym typeface="Tahoma"/>
                        </a:rPr>
                        <a:t> </a:t>
                      </a:r>
                      <a:r>
                        <a:rPr lang="en-US" sz="1100" dirty="0" err="1">
                          <a:latin typeface="Tahoma"/>
                          <a:ea typeface="Tahoma"/>
                          <a:cs typeface="Tahoma"/>
                          <a:sym typeface="Tahoma"/>
                        </a:rPr>
                        <a:t>פיתוח</a:t>
                      </a:r>
                      <a:r>
                        <a:rPr lang="en-US" sz="1100" dirty="0">
                          <a:latin typeface="Tahoma"/>
                          <a:ea typeface="Tahoma"/>
                          <a:cs typeface="Tahoma"/>
                          <a:sym typeface="Tahoma"/>
                        </a:rPr>
                        <a:t> </a:t>
                      </a:r>
                      <a:r>
                        <a:rPr lang="en-US" sz="1100" dirty="0" err="1">
                          <a:latin typeface="Tahoma"/>
                          <a:ea typeface="Tahoma"/>
                          <a:cs typeface="Tahoma"/>
                          <a:sym typeface="Tahoma"/>
                        </a:rPr>
                        <a:t>של</a:t>
                      </a:r>
                      <a:r>
                        <a:rPr lang="en-US" sz="1100" dirty="0">
                          <a:latin typeface="Tahoma"/>
                          <a:ea typeface="Tahoma"/>
                          <a:cs typeface="Tahoma"/>
                          <a:sym typeface="Tahoma"/>
                        </a:rPr>
                        <a:t> </a:t>
                      </a:r>
                      <a:r>
                        <a:rPr lang="en-US" sz="1100" dirty="0" err="1">
                          <a:latin typeface="Tahoma"/>
                          <a:ea typeface="Tahoma"/>
                          <a:cs typeface="Tahoma"/>
                          <a:sym typeface="Tahoma"/>
                        </a:rPr>
                        <a:t>מודלי</a:t>
                      </a:r>
                      <a:r>
                        <a:rPr lang="en-US" sz="1100" dirty="0">
                          <a:latin typeface="Tahoma"/>
                          <a:ea typeface="Tahoma"/>
                          <a:cs typeface="Tahoma"/>
                          <a:sym typeface="Tahoma"/>
                        </a:rPr>
                        <a:t> חיזוי </a:t>
                      </a:r>
                      <a:r>
                        <a:rPr lang="en-US" sz="1100" dirty="0" err="1">
                          <a:latin typeface="Tahoma"/>
                          <a:ea typeface="Tahoma"/>
                          <a:cs typeface="Tahoma"/>
                          <a:sym typeface="Tahoma"/>
                        </a:rPr>
                        <a:t>לתחזוקת</a:t>
                      </a:r>
                      <a:r>
                        <a:rPr lang="en-US" sz="1100" dirty="0">
                          <a:latin typeface="Tahoma"/>
                          <a:ea typeface="Tahoma"/>
                          <a:cs typeface="Tahoma"/>
                          <a:sym typeface="Tahoma"/>
                        </a:rPr>
                        <a:t> </a:t>
                      </a:r>
                      <a:r>
                        <a:rPr lang="en-US" sz="1100" dirty="0" err="1">
                          <a:latin typeface="Tahoma"/>
                          <a:ea typeface="Tahoma"/>
                          <a:cs typeface="Tahoma"/>
                          <a:sym typeface="Tahoma"/>
                        </a:rPr>
                        <a:t>המערכת</a:t>
                      </a:r>
                      <a:r>
                        <a:rPr lang="en-US" sz="1100" dirty="0">
                          <a:latin typeface="Tahoma"/>
                          <a:ea typeface="Tahoma"/>
                          <a:cs typeface="Tahoma"/>
                          <a:sym typeface="Tahoma"/>
                        </a:rPr>
                        <a:t> </a:t>
                      </a:r>
                      <a:endParaRPr sz="1100" dirty="0">
                        <a:latin typeface="Tahoma"/>
                        <a:ea typeface="Tahoma"/>
                        <a:cs typeface="Tahoma"/>
                        <a:sym typeface="Tahoma"/>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ממומש בטכניקה זו. יש פיתוח אב טיפוס לאחר איסוף כלל הנתונים.</a:t>
                      </a:r>
                      <a:endParaRPr sz="1100">
                        <a:latin typeface="Tahoma"/>
                        <a:ea typeface="Tahoma"/>
                        <a:cs typeface="Tahoma"/>
                        <a:sym typeface="Tahoma"/>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מימוש מערכת מוכוונת דרישות (כחל מתהליך JAD) הינה קריטית ליעילות המנגנונים שיפותחו בכך שהוא יאפשר תכנון ממוקד ע"פ הוקטורים שחשובים ללקוח וכן מוכוונות לאיתור ומיקוד בפרמטרים המעניינים והחשובים ביותר.</a:t>
                      </a:r>
                      <a:endParaRPr sz="1100">
                        <a:latin typeface="Tahoma"/>
                        <a:ea typeface="Tahoma"/>
                        <a:cs typeface="Tahoma"/>
                        <a:sym typeface="Tahoma"/>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None/>
                      </a:pPr>
                      <a:r>
                        <a:rPr lang="en-US" sz="1800" b="1">
                          <a:solidFill>
                            <a:schemeClr val="dk1"/>
                          </a:solidFill>
                          <a:latin typeface="Tahoma"/>
                          <a:ea typeface="Tahoma"/>
                          <a:cs typeface="Tahoma"/>
                          <a:sym typeface="Tahoma"/>
                        </a:rPr>
                        <a:t>Requirement JAD</a:t>
                      </a:r>
                      <a:endParaRPr sz="1800" b="1">
                        <a:solidFill>
                          <a:schemeClr val="dk1"/>
                        </a:solidFill>
                        <a:latin typeface="Tahoma"/>
                        <a:ea typeface="Tahoma"/>
                        <a:cs typeface="Tahoma"/>
                        <a:sym typeface="Tahoma"/>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קיימות דרישות של הלקוח תוך כדי תהליך הלמידה של המוצר.</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אזכור על דרישות מהלקוח תוך כדי ביצוע למידת המכונה.</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אין אזכור על דרישות מהלקוח תוך כדי פיתוח המודלים</a:t>
                      </a:r>
                      <a:endParaRPr sz="1100">
                        <a:latin typeface="Tahoma"/>
                        <a:ea typeface="Tahoma"/>
                        <a:cs typeface="Tahoma"/>
                        <a:sym typeface="Tahoma"/>
                      </a:endParaRPr>
                    </a:p>
                    <a:p>
                      <a:pPr marL="0" marR="0" lvl="0" indent="0" algn="r" rtl="1">
                        <a:lnSpc>
                          <a:spcPct val="100000"/>
                        </a:lnSpc>
                        <a:spcBef>
                          <a:spcPts val="0"/>
                        </a:spcBef>
                        <a:spcAft>
                          <a:spcPts val="0"/>
                        </a:spcAft>
                        <a:buNone/>
                      </a:pP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ממומש בטכניקה זו, ישנן דרישות מתועדות שיש לספק לרכיבים של המוצר על מנת לנטר אותם בזמן אמת.</a:t>
                      </a:r>
                      <a:endParaRPr sz="1100">
                        <a:latin typeface="Tahoma"/>
                        <a:ea typeface="Tahoma"/>
                        <a:cs typeface="Tahoma"/>
                        <a:sym typeface="Tahoma"/>
                      </a:endParaRPr>
                    </a:p>
                  </a:txBody>
                  <a:tcPr marL="91425" marR="91425" marT="91425" marB="91425"/>
                </a:tc>
                <a:tc>
                  <a:txBody>
                    <a:bodyPr/>
                    <a:lstStyle/>
                    <a:p>
                      <a:pPr marL="0" marR="0" lvl="0" indent="0" algn="r" rtl="1">
                        <a:lnSpc>
                          <a:spcPct val="100000"/>
                        </a:lnSpc>
                        <a:spcBef>
                          <a:spcPts val="0"/>
                        </a:spcBef>
                        <a:spcAft>
                          <a:spcPts val="0"/>
                        </a:spcAft>
                        <a:buNone/>
                      </a:pPr>
                      <a:r>
                        <a:rPr lang="en-US" sz="1100">
                          <a:latin typeface="Tahoma"/>
                          <a:ea typeface="Tahoma"/>
                          <a:cs typeface="Tahoma"/>
                          <a:sym typeface="Tahoma"/>
                        </a:rPr>
                        <a:t>במערכות קריטיות שבהן אמינות ומבצעיות הם וקטור מרכזי בפיתוח, חייבות להתבסס על מפרטים טכניים לרכיבים הפיזיים הרלוונטיים.</a:t>
                      </a:r>
                      <a:endParaRPr sz="1100">
                        <a:latin typeface="Tahoma"/>
                        <a:ea typeface="Tahoma"/>
                        <a:cs typeface="Tahoma"/>
                        <a:sym typeface="Tahoma"/>
                      </a:endParaRPr>
                    </a:p>
                  </a:txBody>
                  <a:tcPr marL="91425" marR="91425" marT="91425" marB="91425"/>
                </a:tc>
                <a:tc>
                  <a:txBody>
                    <a:bodyPr/>
                    <a:lstStyle/>
                    <a:p>
                      <a:pPr marL="0" marR="0" lvl="0" indent="0" algn="ctr" rtl="0">
                        <a:lnSpc>
                          <a:spcPct val="100000"/>
                        </a:lnSpc>
                        <a:spcBef>
                          <a:spcPts val="0"/>
                        </a:spcBef>
                        <a:spcAft>
                          <a:spcPts val="0"/>
                        </a:spcAft>
                        <a:buNone/>
                      </a:pPr>
                      <a:r>
                        <a:rPr lang="en-US" sz="1800" b="1" dirty="0">
                          <a:solidFill>
                            <a:schemeClr val="dk1"/>
                          </a:solidFill>
                          <a:latin typeface="Tahoma"/>
                          <a:ea typeface="Tahoma"/>
                          <a:cs typeface="Tahoma"/>
                          <a:sym typeface="Tahoma"/>
                        </a:rPr>
                        <a:t>Specification</a:t>
                      </a:r>
                      <a:endParaRPr sz="1800" b="1" dirty="0">
                        <a:solidFill>
                          <a:schemeClr val="dk1"/>
                        </a:solidFill>
                        <a:latin typeface="Tahoma"/>
                        <a:ea typeface="Tahoma"/>
                        <a:cs typeface="Tahoma"/>
                        <a:sym typeface="Tahoma"/>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488" name="Google Shape;488;gb19cf3f96a_1_0"/>
          <p:cNvSpPr txBox="1">
            <a:spLocks noGrp="1"/>
          </p:cNvSpPr>
          <p:nvPr>
            <p:ph type="title"/>
          </p:nvPr>
        </p:nvSpPr>
        <p:spPr>
          <a:xfrm flipH="1">
            <a:off x="581300" y="702152"/>
            <a:ext cx="11029500" cy="775200"/>
          </a:xfrm>
          <a:prstGeom prst="rect">
            <a:avLst/>
          </a:prstGeom>
        </p:spPr>
        <p:txBody>
          <a:bodyPr spcFirstLastPara="1" wrap="square" lIns="91425" tIns="45700" rIns="91425" bIns="45700" anchor="b" anchorCtr="0">
            <a:noAutofit/>
          </a:bodyPr>
          <a:lstStyle/>
          <a:p>
            <a:pPr marL="0" lvl="0" indent="0" algn="r" rtl="1">
              <a:spcBef>
                <a:spcPts val="0"/>
              </a:spcBef>
              <a:spcAft>
                <a:spcPts val="0"/>
              </a:spcAft>
              <a:buNone/>
            </a:pPr>
            <a:r>
              <a:rPr lang="en-US" sz="3600" b="1" dirty="0" err="1">
                <a:solidFill>
                  <a:srgbClr val="262626"/>
                </a:solidFill>
                <a:latin typeface="Gisha"/>
                <a:ea typeface="Gisha"/>
                <a:cs typeface="Gisha"/>
                <a:sym typeface="Gisha"/>
              </a:rPr>
              <a:t>ניתוח</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והפקת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לקחים</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לגבי</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הנדסת</a:t>
            </a:r>
            <a:r>
              <a:rPr lang="en-US" sz="3600" b="1" dirty="0">
                <a:solidFill>
                  <a:srgbClr val="262626"/>
                </a:solidFill>
                <a:latin typeface="Gisha"/>
                <a:ea typeface="Gisha"/>
                <a:cs typeface="Gisha"/>
                <a:sym typeface="Gisha"/>
              </a:rPr>
              <a:t> </a:t>
            </a:r>
            <a:r>
              <a:rPr lang="en-US" sz="3600" b="1" dirty="0" err="1">
                <a:solidFill>
                  <a:srgbClr val="262626"/>
                </a:solidFill>
                <a:latin typeface="Gisha"/>
                <a:ea typeface="Gisha"/>
                <a:cs typeface="Gisha"/>
                <a:sym typeface="Gisha"/>
              </a:rPr>
              <a:t>דרישות</a:t>
            </a:r>
            <a:r>
              <a:rPr lang="en-US" sz="3600" b="1" dirty="0">
                <a:solidFill>
                  <a:srgbClr val="262626"/>
                </a:solidFill>
                <a:latin typeface="Gisha"/>
                <a:ea typeface="Gisha"/>
                <a:cs typeface="Gisha"/>
                <a:sym typeface="Gisha"/>
              </a:rPr>
              <a:t>		(2/2)</a:t>
            </a:r>
            <a:endParaRPr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91359" cy="6858000"/>
          </a:xfrm>
          <a:prstGeom prst="rect">
            <a:avLst/>
          </a:prstGeom>
        </p:spPr>
      </p:pic>
      <p:sp>
        <p:nvSpPr>
          <p:cNvPr id="3" name="מלבן 2"/>
          <p:cNvSpPr/>
          <p:nvPr/>
        </p:nvSpPr>
        <p:spPr>
          <a:xfrm>
            <a:off x="-9207" y="1493"/>
            <a:ext cx="12509770" cy="6858000"/>
          </a:xfrm>
          <a:prstGeom prst="rect">
            <a:avLst/>
          </a:prstGeom>
          <a:solidFill>
            <a:schemeClr val="bg1">
              <a:alpha val="8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3" name="Google Shape;493;p13"/>
          <p:cNvSpPr txBox="1"/>
          <p:nvPr/>
        </p:nvSpPr>
        <p:spPr>
          <a:xfrm flipH="1">
            <a:off x="691748" y="347285"/>
            <a:ext cx="11029616" cy="1188720"/>
          </a:xfrm>
          <a:prstGeom prst="rect">
            <a:avLst/>
          </a:prstGeom>
          <a:noFill/>
          <a:ln>
            <a:noFill/>
          </a:ln>
        </p:spPr>
        <p:txBody>
          <a:bodyPr spcFirstLastPara="1" wrap="square" lIns="91425" tIns="45700" rIns="91425" bIns="45700" anchor="ctr" anchorCtr="0">
            <a:normAutofit/>
          </a:bodyPr>
          <a:lstStyle/>
          <a:p>
            <a:pPr marL="0" marR="0" lvl="0" indent="0" algn="r" rtl="1">
              <a:lnSpc>
                <a:spcPct val="100000"/>
              </a:lnSpc>
              <a:spcBef>
                <a:spcPts val="0"/>
              </a:spcBef>
              <a:spcAft>
                <a:spcPts val="0"/>
              </a:spcAft>
              <a:buNone/>
            </a:pPr>
            <a:r>
              <a:rPr lang="en-US" sz="4400" b="1" dirty="0" err="1">
                <a:solidFill>
                  <a:srgbClr val="262626"/>
                </a:solidFill>
                <a:latin typeface="Calibri" panose="020F0502020204030204" pitchFamily="34" charset="0"/>
                <a:ea typeface="Gisha"/>
                <a:cs typeface="Calibri" panose="020F0502020204030204" pitchFamily="34" charset="0"/>
                <a:sym typeface="Gisha"/>
              </a:rPr>
              <a:t>ביבליוגרפיה</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494" name="Google Shape;494;p13"/>
          <p:cNvSpPr txBox="1">
            <a:spLocks noGrp="1"/>
          </p:cNvSpPr>
          <p:nvPr>
            <p:ph type="body" idx="1"/>
          </p:nvPr>
        </p:nvSpPr>
        <p:spPr>
          <a:xfrm flipH="1">
            <a:off x="691748" y="1713561"/>
            <a:ext cx="10919061" cy="4218962"/>
          </a:xfrm>
          <a:prstGeom prst="rect">
            <a:avLst/>
          </a:prstGeom>
          <a:noFill/>
          <a:ln>
            <a:noFill/>
          </a:ln>
        </p:spPr>
        <p:txBody>
          <a:bodyPr spcFirstLastPara="1" wrap="square" lIns="91425" tIns="45700" rIns="91425" bIns="45700" anchor="ctr" anchorCtr="0">
            <a:normAutofit fontScale="92500"/>
          </a:bodyPr>
          <a:lstStyle/>
          <a:p>
            <a:pPr marL="342900" lvl="0" indent="-342900" algn="l" rtl="0">
              <a:lnSpc>
                <a:spcPct val="140000"/>
              </a:lnSpc>
              <a:spcBef>
                <a:spcPts val="0"/>
              </a:spcBef>
              <a:spcAft>
                <a:spcPts val="0"/>
              </a:spcAft>
              <a:buSzPts val="1532"/>
              <a:buFont typeface="Franklin Gothic"/>
              <a:buAutoNum type="alphaLcParenR"/>
            </a:pPr>
            <a:r>
              <a:rPr lang="en-US" sz="1665" dirty="0">
                <a:solidFill>
                  <a:srgbClr val="384653"/>
                </a:solidFill>
                <a:sym typeface="Tahoma"/>
              </a:rPr>
              <a:t>Enrico Zio and Piero </a:t>
            </a:r>
            <a:r>
              <a:rPr lang="en-US" sz="1665" dirty="0" err="1">
                <a:solidFill>
                  <a:srgbClr val="384653"/>
                </a:solidFill>
                <a:sym typeface="Tahoma"/>
              </a:rPr>
              <a:t>Baraldi</a:t>
            </a:r>
            <a:r>
              <a:rPr lang="en-US" sz="1665" dirty="0">
                <a:solidFill>
                  <a:srgbClr val="384653"/>
                </a:solidFill>
                <a:sym typeface="Tahoma"/>
              </a:rPr>
              <a:t>. “Predictive Maintenance of Military Systems Based on Physical Failure Models”. </a:t>
            </a:r>
            <a:r>
              <a:rPr lang="en-US" sz="1665" i="1" dirty="0">
                <a:solidFill>
                  <a:srgbClr val="384653"/>
                </a:solidFill>
                <a:sym typeface="Tahoma"/>
              </a:rPr>
              <a:t>IADIC, The Italian Association of Chemical Engineering </a:t>
            </a:r>
            <a:r>
              <a:rPr lang="en-US" sz="1665" dirty="0">
                <a:solidFill>
                  <a:srgbClr val="384653"/>
                </a:solidFill>
                <a:sym typeface="Tahoma"/>
              </a:rPr>
              <a:t>(2013).					</a:t>
            </a:r>
            <a:r>
              <a:rPr lang="en-US" sz="1665" u="none" strike="noStrike" dirty="0">
                <a:solidFill>
                  <a:schemeClr val="accent1"/>
                </a:solidFill>
                <a:sym typeface="Tahoma"/>
              </a:rPr>
              <a:t>Eden Schwartz</a:t>
            </a:r>
            <a:endParaRPr sz="1665" dirty="0">
              <a:solidFill>
                <a:schemeClr val="accent1"/>
              </a:solidFill>
              <a:sym typeface="Tahoma"/>
            </a:endParaRPr>
          </a:p>
          <a:p>
            <a:pPr marL="342900" lvl="0" indent="-342900" algn="l" rtl="0">
              <a:lnSpc>
                <a:spcPct val="140000"/>
              </a:lnSpc>
              <a:spcBef>
                <a:spcPts val="0"/>
              </a:spcBef>
              <a:spcAft>
                <a:spcPts val="0"/>
              </a:spcAft>
              <a:buSzPts val="1532"/>
              <a:buFont typeface="Franklin Gothic"/>
              <a:buAutoNum type="alphaLcParenR"/>
            </a:pPr>
            <a:r>
              <a:rPr lang="en-US" sz="1665" dirty="0" err="1">
                <a:solidFill>
                  <a:srgbClr val="384653"/>
                </a:solidFill>
              </a:rPr>
              <a:t>Chulsoon</a:t>
            </a:r>
            <a:r>
              <a:rPr lang="en-US" sz="1665" dirty="0">
                <a:solidFill>
                  <a:srgbClr val="384653"/>
                </a:solidFill>
              </a:rPr>
              <a:t> Park and </a:t>
            </a:r>
            <a:r>
              <a:rPr lang="en-US" sz="1665" dirty="0" err="1">
                <a:solidFill>
                  <a:srgbClr val="384653"/>
                </a:solidFill>
              </a:rPr>
              <a:t>Dughee</a:t>
            </a:r>
            <a:r>
              <a:rPr lang="en-US" sz="1665" dirty="0">
                <a:solidFill>
                  <a:srgbClr val="384653"/>
                </a:solidFill>
              </a:rPr>
              <a:t> Moon and </a:t>
            </a:r>
            <a:r>
              <a:rPr lang="en-US" sz="1665" dirty="0" err="1">
                <a:solidFill>
                  <a:srgbClr val="384653"/>
                </a:solidFill>
              </a:rPr>
              <a:t>Namchul</a:t>
            </a:r>
            <a:r>
              <a:rPr lang="en-US" sz="1665" dirty="0">
                <a:solidFill>
                  <a:srgbClr val="384653"/>
                </a:solidFill>
              </a:rPr>
              <a:t> Do and Sung Moon Bae. “A predictive maintenance approach based on real-time internal parameter monitoring”. Springer-Verlag London (2015).			</a:t>
            </a:r>
            <a:r>
              <a:rPr lang="en-US" sz="1665" dirty="0">
                <a:solidFill>
                  <a:schemeClr val="accent1"/>
                </a:solidFill>
              </a:rPr>
              <a:t>Yuval </a:t>
            </a:r>
            <a:r>
              <a:rPr lang="en-US" sz="1665" dirty="0" err="1">
                <a:solidFill>
                  <a:schemeClr val="accent1"/>
                </a:solidFill>
              </a:rPr>
              <a:t>Itach</a:t>
            </a:r>
            <a:endParaRPr sz="1665" dirty="0">
              <a:solidFill>
                <a:schemeClr val="accent1"/>
              </a:solidFill>
            </a:endParaRPr>
          </a:p>
          <a:p>
            <a:pPr marL="342900" lvl="0" indent="-342900" algn="l" rtl="0">
              <a:lnSpc>
                <a:spcPct val="140000"/>
              </a:lnSpc>
              <a:spcBef>
                <a:spcPts val="0"/>
              </a:spcBef>
              <a:spcAft>
                <a:spcPts val="0"/>
              </a:spcAft>
              <a:buSzPts val="1532"/>
              <a:buFont typeface="Franklin Gothic"/>
              <a:buAutoNum type="alphaLcParenR"/>
            </a:pPr>
            <a:r>
              <a:rPr lang="en-US" sz="1665" dirty="0" err="1">
                <a:solidFill>
                  <a:srgbClr val="384653"/>
                </a:solidFill>
                <a:sym typeface="Tahoma"/>
              </a:rPr>
              <a:t>Zaharah</a:t>
            </a:r>
            <a:r>
              <a:rPr lang="en-US" sz="1665" dirty="0">
                <a:solidFill>
                  <a:srgbClr val="384653"/>
                </a:solidFill>
                <a:sym typeface="Tahoma"/>
              </a:rPr>
              <a:t> Allah </a:t>
            </a:r>
            <a:r>
              <a:rPr lang="en-US" sz="1665" dirty="0" err="1">
                <a:solidFill>
                  <a:srgbClr val="384653"/>
                </a:solidFill>
                <a:sym typeface="Tahoma"/>
              </a:rPr>
              <a:t>Bukhsh</a:t>
            </a:r>
            <a:r>
              <a:rPr lang="en-US" sz="1665" dirty="0">
                <a:solidFill>
                  <a:srgbClr val="384653"/>
                </a:solidFill>
                <a:sym typeface="Tahoma"/>
              </a:rPr>
              <a:t>, </a:t>
            </a:r>
            <a:r>
              <a:rPr lang="en-US" sz="1665" dirty="0" err="1">
                <a:solidFill>
                  <a:srgbClr val="384653"/>
                </a:solidFill>
                <a:sym typeface="Tahoma"/>
              </a:rPr>
              <a:t>Aaqib</a:t>
            </a:r>
            <a:r>
              <a:rPr lang="en-US" sz="1665" dirty="0">
                <a:solidFill>
                  <a:srgbClr val="384653"/>
                </a:solidFill>
                <a:sym typeface="Tahoma"/>
              </a:rPr>
              <a:t> Saeed, Irina </a:t>
            </a:r>
            <a:r>
              <a:rPr lang="en-US" sz="1665" dirty="0" err="1">
                <a:solidFill>
                  <a:srgbClr val="384653"/>
                </a:solidFill>
                <a:sym typeface="Tahoma"/>
              </a:rPr>
              <a:t>Stipanovic</a:t>
            </a:r>
            <a:r>
              <a:rPr lang="en-US" sz="1665" dirty="0">
                <a:solidFill>
                  <a:srgbClr val="384653"/>
                </a:solidFill>
                <a:sym typeface="Tahoma"/>
              </a:rPr>
              <a:t> and Andre G. </a:t>
            </a:r>
            <a:r>
              <a:rPr lang="en-US" sz="1665" dirty="0" err="1">
                <a:solidFill>
                  <a:srgbClr val="384653"/>
                </a:solidFill>
                <a:sym typeface="Tahoma"/>
              </a:rPr>
              <a:t>Doree</a:t>
            </a:r>
            <a:r>
              <a:rPr lang="en-US" sz="1665" dirty="0">
                <a:solidFill>
                  <a:srgbClr val="384653"/>
                </a:solidFill>
                <a:sym typeface="Tahoma"/>
              </a:rPr>
              <a:t>.      “Predictive maintenance using tree-based classification techniques: A case of railway switches”. </a:t>
            </a:r>
            <a:r>
              <a:rPr lang="en-US" sz="1665" i="1" dirty="0">
                <a:solidFill>
                  <a:srgbClr val="384653"/>
                </a:solidFill>
                <a:sym typeface="Tahoma"/>
              </a:rPr>
              <a:t>Elsevier. journal</a:t>
            </a:r>
            <a:r>
              <a:rPr lang="en-US" sz="1665" dirty="0">
                <a:solidFill>
                  <a:srgbClr val="384653"/>
                </a:solidFill>
                <a:sym typeface="Tahoma"/>
              </a:rPr>
              <a:t> (2019).			</a:t>
            </a:r>
            <a:r>
              <a:rPr lang="en-US" sz="1665" dirty="0">
                <a:solidFill>
                  <a:schemeClr val="accent1"/>
                </a:solidFill>
              </a:rPr>
              <a:t>Hen </a:t>
            </a:r>
            <a:r>
              <a:rPr lang="en-US" sz="1665" dirty="0" err="1">
                <a:solidFill>
                  <a:schemeClr val="accent1"/>
                </a:solidFill>
              </a:rPr>
              <a:t>Shiryon</a:t>
            </a:r>
            <a:endParaRPr sz="1665" dirty="0">
              <a:solidFill>
                <a:schemeClr val="accent1"/>
              </a:solidFill>
            </a:endParaRPr>
          </a:p>
          <a:p>
            <a:pPr marL="342900" lvl="0" indent="-342900" algn="l" rtl="0">
              <a:lnSpc>
                <a:spcPct val="140000"/>
              </a:lnSpc>
              <a:spcBef>
                <a:spcPts val="0"/>
              </a:spcBef>
              <a:spcAft>
                <a:spcPts val="0"/>
              </a:spcAft>
              <a:buSzPts val="1532"/>
              <a:buFont typeface="Franklin Gothic"/>
              <a:buAutoNum type="alphaLcParenR"/>
            </a:pPr>
            <a:r>
              <a:rPr lang="en-US" sz="1665" dirty="0" err="1">
                <a:solidFill>
                  <a:srgbClr val="384653"/>
                </a:solidFill>
                <a:sym typeface="Tahoma"/>
              </a:rPr>
              <a:t>Kausha</a:t>
            </a:r>
            <a:r>
              <a:rPr lang="en-US" sz="1665" dirty="0">
                <a:solidFill>
                  <a:srgbClr val="384653"/>
                </a:solidFill>
                <a:sym typeface="Tahoma"/>
              </a:rPr>
              <a:t> I. Masani, </a:t>
            </a:r>
            <a:r>
              <a:rPr lang="en-US" sz="1665" dirty="0" err="1">
                <a:solidFill>
                  <a:srgbClr val="384653"/>
                </a:solidFill>
                <a:sym typeface="Tahoma"/>
              </a:rPr>
              <a:t>Parita</a:t>
            </a:r>
            <a:r>
              <a:rPr lang="en-US" sz="1665" dirty="0">
                <a:solidFill>
                  <a:srgbClr val="384653"/>
                </a:solidFill>
                <a:sym typeface="Tahoma"/>
              </a:rPr>
              <a:t> </a:t>
            </a:r>
            <a:r>
              <a:rPr lang="en-US" sz="1665" dirty="0" err="1">
                <a:solidFill>
                  <a:srgbClr val="384653"/>
                </a:solidFill>
                <a:sym typeface="Tahoma"/>
              </a:rPr>
              <a:t>Oza</a:t>
            </a:r>
            <a:r>
              <a:rPr lang="en-US" sz="1665" dirty="0">
                <a:solidFill>
                  <a:srgbClr val="384653"/>
                </a:solidFill>
                <a:sym typeface="Tahoma"/>
              </a:rPr>
              <a:t> And </a:t>
            </a:r>
            <a:r>
              <a:rPr lang="en-US" sz="1665" dirty="0" err="1">
                <a:solidFill>
                  <a:srgbClr val="384653"/>
                </a:solidFill>
                <a:sym typeface="Tahoma"/>
              </a:rPr>
              <a:t>Smita</a:t>
            </a:r>
            <a:r>
              <a:rPr lang="en-US" sz="1665" dirty="0">
                <a:solidFill>
                  <a:srgbClr val="384653"/>
                </a:solidFill>
                <a:sym typeface="Tahoma"/>
              </a:rPr>
              <a:t> Agrawal. Predictive maintenance and monitoring of industrial machine using machine learning. </a:t>
            </a:r>
            <a:r>
              <a:rPr lang="en-US" sz="1665" i="1" dirty="0">
                <a:solidFill>
                  <a:srgbClr val="384653"/>
                </a:solidFill>
                <a:sym typeface="Tahoma"/>
              </a:rPr>
              <a:t>Department of Computer Science and Engineering, </a:t>
            </a:r>
            <a:r>
              <a:rPr lang="en-US" sz="1665" i="1" dirty="0" err="1">
                <a:solidFill>
                  <a:srgbClr val="384653"/>
                </a:solidFill>
                <a:sym typeface="Tahoma"/>
              </a:rPr>
              <a:t>Nirma</a:t>
            </a:r>
            <a:r>
              <a:rPr lang="en-US" sz="1665" i="1" dirty="0">
                <a:solidFill>
                  <a:srgbClr val="384653"/>
                </a:solidFill>
                <a:sym typeface="Tahoma"/>
              </a:rPr>
              <a:t> University</a:t>
            </a:r>
            <a:r>
              <a:rPr lang="en-US" sz="1665" dirty="0">
                <a:solidFill>
                  <a:srgbClr val="384653"/>
                </a:solidFill>
                <a:sym typeface="Tahoma"/>
              </a:rPr>
              <a:t> (2019).	</a:t>
            </a:r>
            <a:r>
              <a:rPr lang="en-US" sz="1665" dirty="0" err="1">
                <a:solidFill>
                  <a:schemeClr val="accent1"/>
                </a:solidFill>
              </a:rPr>
              <a:t>Tareq</a:t>
            </a:r>
            <a:r>
              <a:rPr lang="en-US" sz="1665" dirty="0">
                <a:solidFill>
                  <a:schemeClr val="accent1"/>
                </a:solidFill>
              </a:rPr>
              <a:t> Yassin</a:t>
            </a:r>
            <a:endParaRPr dirty="0"/>
          </a:p>
          <a:p>
            <a:pPr marL="342900" lvl="0" indent="-342900" algn="l" rtl="0">
              <a:lnSpc>
                <a:spcPct val="140000"/>
              </a:lnSpc>
              <a:spcBef>
                <a:spcPts val="0"/>
              </a:spcBef>
              <a:spcAft>
                <a:spcPts val="0"/>
              </a:spcAft>
              <a:buSzPts val="1532"/>
              <a:buFont typeface="Franklin Gothic"/>
              <a:buAutoNum type="alphaLcParenR"/>
            </a:pPr>
            <a:r>
              <a:rPr lang="en-US" sz="1665" dirty="0">
                <a:solidFill>
                  <a:srgbClr val="384653"/>
                </a:solidFill>
                <a:sym typeface="Tahoma"/>
              </a:rPr>
              <a:t>LT Clare Dorsey, Bo Wang, Marth Grabowski, Jason Merrick, John R. </a:t>
            </a:r>
            <a:r>
              <a:rPr lang="en-US" sz="1665" dirty="0" err="1">
                <a:solidFill>
                  <a:srgbClr val="384653"/>
                </a:solidFill>
                <a:sym typeface="Tahoma"/>
              </a:rPr>
              <a:t>Harrald</a:t>
            </a:r>
            <a:r>
              <a:rPr lang="en-US" sz="1665" dirty="0">
                <a:solidFill>
                  <a:srgbClr val="384653"/>
                </a:solidFill>
                <a:sym typeface="Tahoma"/>
              </a:rPr>
              <a:t>. "Self healing databases for predictive risk analytics in safety-critical systems". </a:t>
            </a:r>
            <a:r>
              <a:rPr lang="en-US" sz="1665" i="1" dirty="0">
                <a:solidFill>
                  <a:srgbClr val="384653"/>
                </a:solidFill>
                <a:sym typeface="Tahoma"/>
              </a:rPr>
              <a:t>Elsevier journal</a:t>
            </a:r>
            <a:r>
              <a:rPr lang="en-US" sz="1665" dirty="0">
                <a:solidFill>
                  <a:srgbClr val="384653"/>
                </a:solidFill>
                <a:sym typeface="Tahoma"/>
              </a:rPr>
              <a:t>, </a:t>
            </a:r>
            <a:r>
              <a:rPr lang="en-US" sz="1665" i="1" dirty="0">
                <a:solidFill>
                  <a:srgbClr val="384653"/>
                </a:solidFill>
                <a:sym typeface="Tahoma"/>
              </a:rPr>
              <a:t>Elsevier</a:t>
            </a:r>
            <a:r>
              <a:rPr lang="en-US" sz="1665" dirty="0">
                <a:solidFill>
                  <a:srgbClr val="384653"/>
                </a:solidFill>
                <a:sym typeface="Tahoma"/>
              </a:rPr>
              <a:t> LTD (2020).			</a:t>
            </a:r>
            <a:r>
              <a:rPr lang="en-US" sz="1665" dirty="0">
                <a:solidFill>
                  <a:schemeClr val="accent1"/>
                </a:solidFill>
              </a:rPr>
              <a:t>Bar Zada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flipH="1">
            <a:off x="691864" y="296241"/>
            <a:ext cx="11029500" cy="118860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he-IL" sz="4400" b="1" dirty="0">
                <a:solidFill>
                  <a:srgbClr val="262626"/>
                </a:solidFill>
                <a:latin typeface="Calibri" panose="020F0502020204030204" pitchFamily="34" charset="0"/>
                <a:ea typeface="Gisha"/>
                <a:cs typeface="Calibri" panose="020F0502020204030204" pitchFamily="34" charset="0"/>
                <a:sym typeface="Gisha"/>
              </a:rPr>
              <a:t>ניתוח מנגנוני כשלים פיזיים - </a:t>
            </a:r>
            <a:r>
              <a:rPr lang="en-US" sz="4400" b="1" dirty="0" err="1">
                <a:solidFill>
                  <a:srgbClr val="262626"/>
                </a:solidFill>
                <a:latin typeface="Calibri" panose="020F0502020204030204" pitchFamily="34" charset="0"/>
                <a:ea typeface="Gisha"/>
                <a:cs typeface="Calibri" panose="020F0502020204030204" pitchFamily="34" charset="0"/>
                <a:sym typeface="Gisha"/>
              </a:rPr>
              <a:t>הגדרת</a:t>
            </a:r>
            <a:r>
              <a:rPr lang="en-US" sz="4400" b="1" dirty="0">
                <a:solidFill>
                  <a:srgbClr val="262626"/>
                </a:solidFill>
                <a:latin typeface="Calibri" panose="020F0502020204030204" pitchFamily="34" charset="0"/>
                <a:ea typeface="Gisha"/>
                <a:cs typeface="Calibri" panose="020F0502020204030204" pitchFamily="34" charset="0"/>
                <a:sym typeface="Gisha"/>
              </a:rPr>
              <a:t> </a:t>
            </a:r>
            <a:r>
              <a:rPr lang="en-US" sz="4400" b="1" dirty="0" err="1">
                <a:solidFill>
                  <a:srgbClr val="262626"/>
                </a:solidFill>
                <a:latin typeface="Calibri" panose="020F0502020204030204" pitchFamily="34" charset="0"/>
                <a:ea typeface="Gisha"/>
                <a:cs typeface="Calibri" panose="020F0502020204030204" pitchFamily="34" charset="0"/>
                <a:sym typeface="Gisha"/>
              </a:rPr>
              <a:t>הבעיה</a:t>
            </a:r>
            <a:endParaRPr sz="44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43" name="Google Shape;143;p6"/>
          <p:cNvSpPr txBox="1">
            <a:spLocks noGrp="1"/>
          </p:cNvSpPr>
          <p:nvPr>
            <p:ph type="body" idx="1"/>
          </p:nvPr>
        </p:nvSpPr>
        <p:spPr>
          <a:xfrm flipH="1">
            <a:off x="509286" y="1484842"/>
            <a:ext cx="11212088" cy="3989984"/>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r" rtl="1">
              <a:lnSpc>
                <a:spcPct val="110000"/>
              </a:lnSpc>
              <a:spcBef>
                <a:spcPts val="0"/>
              </a:spcBef>
              <a:spcAft>
                <a:spcPts val="0"/>
              </a:spcAft>
              <a:buNone/>
            </a:pPr>
            <a:r>
              <a:rPr lang="en-US" sz="2000" b="1" dirty="0">
                <a:solidFill>
                  <a:schemeClr val="dk1"/>
                </a:solidFill>
                <a:latin typeface="Calibri" panose="020F0502020204030204" pitchFamily="34" charset="0"/>
                <a:cs typeface="Calibri" panose="020F0502020204030204" pitchFamily="34" charset="0"/>
              </a:rPr>
              <a:t>מערכות </a:t>
            </a:r>
            <a:r>
              <a:rPr lang="en-US" sz="2000" b="1" dirty="0" err="1">
                <a:solidFill>
                  <a:schemeClr val="dk1"/>
                </a:solidFill>
                <a:latin typeface="Calibri" panose="020F0502020204030204" pitchFamily="34" charset="0"/>
                <a:cs typeface="Calibri" panose="020F0502020204030204" pitchFamily="34" charset="0"/>
              </a:rPr>
              <a:t>צבאיות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פועלות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לרוב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בתנאים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קיצוניים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ומשתנים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מאוד</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וחשיבות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טיב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ביצועיהן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הינה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מכרעת</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כתוצאה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מכך</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בקושי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לזהות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שינויים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הנדרשת</a:t>
            </a:r>
            <a:r>
              <a:rPr lang="en-US" sz="2000" b="1" dirty="0">
                <a:solidFill>
                  <a:schemeClr val="dk1"/>
                </a:solidFill>
                <a:latin typeface="Calibri" panose="020F0502020204030204" pitchFamily="34" charset="0"/>
                <a:cs typeface="Calibri" panose="020F0502020204030204" pitchFamily="34" charset="0"/>
              </a:rPr>
              <a:t>.</a:t>
            </a: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2000" b="1" dirty="0" err="1">
                <a:solidFill>
                  <a:schemeClr val="dk1"/>
                </a:solidFill>
                <a:latin typeface="Calibri" panose="020F0502020204030204" pitchFamily="34" charset="0"/>
                <a:cs typeface="Calibri" panose="020F0502020204030204" pitchFamily="34" charset="0"/>
              </a:rPr>
              <a:t>בשיטת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המסורתית</a:t>
            </a:r>
            <a:r>
              <a:rPr lang="en-US" sz="2000" b="1" dirty="0">
                <a:solidFill>
                  <a:schemeClr val="dk1"/>
                </a:solidFill>
                <a:latin typeface="Calibri" panose="020F0502020204030204" pitchFamily="34" charset="0"/>
                <a:cs typeface="Calibri" panose="020F0502020204030204" pitchFamily="34" charset="0"/>
              </a:rPr>
              <a:t> מערכות </a:t>
            </a:r>
            <a:r>
              <a:rPr lang="en-US" sz="2000" b="1" dirty="0" err="1">
                <a:solidFill>
                  <a:schemeClr val="dk1"/>
                </a:solidFill>
                <a:latin typeface="Calibri" panose="020F0502020204030204" pitchFamily="34" charset="0"/>
                <a:cs typeface="Calibri" panose="020F0502020204030204" pitchFamily="34" charset="0"/>
              </a:rPr>
              <a:t>אלה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כפופות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לתפיסת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מתודית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שיטת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האחזקה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העיקרית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מבוססת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מרווחי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זמן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קבועים</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יתר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כן</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מרווחים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אלה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לעיתים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קרובות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הינם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שמרניים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מאוד</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בגלל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האופי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המערכות</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שמניב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תהליך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לא</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יעיל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למדי</a:t>
            </a:r>
            <a:r>
              <a:rPr lang="en-US" sz="2000" b="1" dirty="0">
                <a:solidFill>
                  <a:schemeClr val="dk1"/>
                </a:solidFill>
                <a:latin typeface="Calibri" panose="020F0502020204030204" pitchFamily="34" charset="0"/>
                <a:cs typeface="Calibri" panose="020F0502020204030204" pitchFamily="34" charset="0"/>
              </a:rPr>
              <a:t>.</a:t>
            </a: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2000" b="1" dirty="0" err="1">
                <a:solidFill>
                  <a:schemeClr val="dk1"/>
                </a:solidFill>
                <a:latin typeface="Calibri" panose="020F0502020204030204" pitchFamily="34" charset="0"/>
                <a:cs typeface="Calibri" panose="020F0502020204030204" pitchFamily="34" charset="0"/>
              </a:rPr>
              <a:t>כמו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כן</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הגישה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המסורתית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בקביעת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מרווחי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מבוססת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ניסיון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המסתמך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סטטיסטי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סטוכסטי</a:t>
            </a:r>
            <a:r>
              <a:rPr lang="en-US" sz="2000" b="1" dirty="0">
                <a:solidFill>
                  <a:schemeClr val="dk1"/>
                </a:solidFill>
                <a:latin typeface="Calibri" panose="020F0502020204030204" pitchFamily="34" charset="0"/>
                <a:cs typeface="Calibri" panose="020F0502020204030204" pitchFamily="34" charset="0"/>
              </a:rPr>
              <a:t>*</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כישלונות</a:t>
            </a:r>
            <a:r>
              <a:rPr lang="en-US" sz="2000" b="1" dirty="0">
                <a:solidFill>
                  <a:schemeClr val="dk1"/>
                </a:solidFill>
                <a:latin typeface="Calibri" panose="020F0502020204030204" pitchFamily="34" charset="0"/>
                <a:cs typeface="Calibri" panose="020F0502020204030204" pitchFamily="34" charset="0"/>
              </a:rPr>
              <a:t>.</a:t>
            </a: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Clr>
                <a:schemeClr val="dk1"/>
              </a:buClr>
              <a:buSzPts val="1100"/>
              <a:buFont typeface="Arial"/>
              <a:buNone/>
            </a:pPr>
            <a:r>
              <a:rPr lang="en-US" sz="2000" b="1" dirty="0" err="1">
                <a:solidFill>
                  <a:schemeClr val="dk1"/>
                </a:solidFill>
                <a:latin typeface="Calibri" panose="020F0502020204030204" pitchFamily="34" charset="0"/>
                <a:cs typeface="Calibri" panose="020F0502020204030204" pitchFamily="34" charset="0"/>
              </a:rPr>
              <a:t>ומכאן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שנדרש</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לשפר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היעילות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התפעולית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המערכות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בעת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ביצוע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התחזוקה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באופן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דינמי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יותר</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כלומר</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ידי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התחשבות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בשינויים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בשימוש</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ובסביבת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ההפעלה</a:t>
            </a:r>
            <a:r>
              <a:rPr lang="en-US" sz="2000" b="1" dirty="0">
                <a:solidFill>
                  <a:schemeClr val="dk1"/>
                </a:solidFill>
                <a:latin typeface="Calibri" panose="020F0502020204030204" pitchFamily="34" charset="0"/>
                <a:cs typeface="Calibri" panose="020F0502020204030204" pitchFamily="34" charset="0"/>
              </a:rPr>
              <a:t>.</a:t>
            </a: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2000" b="1" dirty="0">
                <a:solidFill>
                  <a:schemeClr val="dk1"/>
                </a:solidFill>
                <a:latin typeface="Calibri" panose="020F0502020204030204" pitchFamily="34" charset="0"/>
                <a:cs typeface="Calibri" panose="020F0502020204030204" pitchFamily="34" charset="0"/>
              </a:rPr>
              <a:t>*</a:t>
            </a:r>
            <a:r>
              <a:rPr lang="en-US" sz="2000" dirty="0" err="1">
                <a:solidFill>
                  <a:schemeClr val="dk1"/>
                </a:solidFill>
                <a:latin typeface="Calibri" panose="020F0502020204030204" pitchFamily="34" charset="0"/>
                <a:cs typeface="Calibri" panose="020F0502020204030204" pitchFamily="34" charset="0"/>
              </a:rPr>
              <a:t>סְטוֹכַסְטִי</a:t>
            </a:r>
            <a:r>
              <a:rPr lang="he-IL"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תהליך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אקראי</a:t>
            </a:r>
            <a:r>
              <a:rPr lang="en-US" sz="2000" dirty="0">
                <a:solidFill>
                  <a:schemeClr val="dk1"/>
                </a:solidFill>
                <a:latin typeface="Calibri" panose="020F0502020204030204" pitchFamily="34" charset="0"/>
                <a:cs typeface="Calibri" panose="020F0502020204030204" pitchFamily="34" charset="0"/>
              </a:rPr>
              <a:t> הוא </a:t>
            </a:r>
            <a:r>
              <a:rPr lang="en-US" sz="2000" dirty="0" err="1">
                <a:solidFill>
                  <a:schemeClr val="dk1"/>
                </a:solidFill>
                <a:latin typeface="Calibri" panose="020F0502020204030204" pitchFamily="34" charset="0"/>
                <a:cs typeface="Calibri" panose="020F0502020204030204" pitchFamily="34" charset="0"/>
              </a:rPr>
              <a:t>תהליך</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שהתפתחותו</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תלויה</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בגורמים</a:t>
            </a:r>
            <a:r>
              <a:rPr lang="en-US" sz="2000" dirty="0">
                <a:solidFill>
                  <a:schemeClr val="dk1"/>
                </a:solidFill>
                <a:latin typeface="Calibri" panose="020F0502020204030204" pitchFamily="34" charset="0"/>
                <a:cs typeface="Calibri" panose="020F0502020204030204" pitchFamily="34" charset="0"/>
              </a:rPr>
              <a:t> </a:t>
            </a:r>
            <a:r>
              <a:rPr lang="en-US" sz="2000" dirty="0" err="1">
                <a:solidFill>
                  <a:schemeClr val="dk1"/>
                </a:solidFill>
                <a:latin typeface="Calibri" panose="020F0502020204030204" pitchFamily="34" charset="0"/>
                <a:cs typeface="Calibri" panose="020F0502020204030204" pitchFamily="34" charset="0"/>
              </a:rPr>
              <a:t>מקריים</a:t>
            </a:r>
            <a:r>
              <a:rPr lang="en-US" sz="2000" dirty="0">
                <a:solidFill>
                  <a:schemeClr val="dk1"/>
                </a:solidFill>
                <a:latin typeface="Calibri" panose="020F0502020204030204" pitchFamily="34" charset="0"/>
                <a:cs typeface="Calibri" panose="020F0502020204030204" pitchFamily="34" charset="0"/>
              </a:rPr>
              <a:t>.</a:t>
            </a:r>
            <a:endParaRPr sz="2000" dirty="0">
              <a:solidFill>
                <a:schemeClr val="dk1"/>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9FBEF8FB-9DD2-44B3-92DE-C49AA9EDA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58" y="4491388"/>
            <a:ext cx="3568045" cy="22835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flipH="1">
            <a:off x="670114" y="212241"/>
            <a:ext cx="11029500" cy="1188600"/>
          </a:xfrm>
          <a:prstGeom prst="rect">
            <a:avLst/>
          </a:prstGeom>
          <a:noFill/>
          <a:ln>
            <a:noFill/>
          </a:ln>
        </p:spPr>
        <p:txBody>
          <a:bodyPr spcFirstLastPara="1" wrap="square" lIns="91425" tIns="45700" rIns="91425" bIns="45700" anchor="b" anchorCtr="0">
            <a:normAutofit/>
          </a:bodyPr>
          <a:lstStyle/>
          <a:p>
            <a:pPr marL="0" marR="0" lvl="0" indent="0" algn="r" rtl="1">
              <a:lnSpc>
                <a:spcPct val="100000"/>
              </a:lnSpc>
              <a:spcBef>
                <a:spcPts val="0"/>
              </a:spcBef>
              <a:spcAft>
                <a:spcPts val="0"/>
              </a:spcAft>
              <a:buNone/>
            </a:pPr>
            <a:r>
              <a:rPr lang="he-IL" sz="4000" b="1" dirty="0">
                <a:solidFill>
                  <a:srgbClr val="262626"/>
                </a:solidFill>
                <a:latin typeface="Calibri" panose="020F0502020204030204" pitchFamily="34" charset="0"/>
                <a:ea typeface="Gisha"/>
                <a:cs typeface="Calibri" panose="020F0502020204030204" pitchFamily="34" charset="0"/>
                <a:sym typeface="Gisha"/>
              </a:rPr>
              <a:t>ניתוח מנגנוני כשלים פיזיים </a:t>
            </a:r>
            <a:r>
              <a:rPr lang="en-US" sz="4000" b="1" dirty="0">
                <a:solidFill>
                  <a:srgbClr val="262626"/>
                </a:solidFill>
                <a:latin typeface="Calibri" panose="020F0502020204030204" pitchFamily="34" charset="0"/>
                <a:ea typeface="Gisha"/>
                <a:cs typeface="Calibri" panose="020F0502020204030204" pitchFamily="34" charset="0"/>
                <a:sym typeface="Gisha"/>
              </a:rPr>
              <a:t> -</a:t>
            </a:r>
            <a:r>
              <a:rPr lang="en-US" sz="4000" b="1" dirty="0" err="1">
                <a:solidFill>
                  <a:srgbClr val="262626"/>
                </a:solidFill>
                <a:latin typeface="Calibri" panose="020F0502020204030204" pitchFamily="34" charset="0"/>
                <a:ea typeface="Gisha"/>
                <a:cs typeface="Calibri" panose="020F0502020204030204" pitchFamily="34" charset="0"/>
                <a:sym typeface="Gisha"/>
              </a:rPr>
              <a:t>טכניקה</a:t>
            </a:r>
            <a:r>
              <a:rPr lang="en-US" sz="4000" b="1" dirty="0">
                <a:solidFill>
                  <a:srgbClr val="262626"/>
                </a:solidFill>
                <a:latin typeface="Calibri" panose="020F0502020204030204" pitchFamily="34" charset="0"/>
                <a:ea typeface="Gisha"/>
                <a:cs typeface="Calibri" panose="020F0502020204030204" pitchFamily="34" charset="0"/>
                <a:sym typeface="Gisha"/>
              </a:rPr>
              <a:t> </a:t>
            </a:r>
            <a:r>
              <a:rPr lang="en-US" sz="4000" b="1" dirty="0" err="1">
                <a:solidFill>
                  <a:srgbClr val="262626"/>
                </a:solidFill>
                <a:latin typeface="Calibri" panose="020F0502020204030204" pitchFamily="34" charset="0"/>
                <a:ea typeface="Gisha"/>
                <a:cs typeface="Calibri" panose="020F0502020204030204" pitchFamily="34" charset="0"/>
                <a:sym typeface="Gisha"/>
              </a:rPr>
              <a:t>לפתרון</a:t>
            </a:r>
            <a:endParaRPr sz="4000" b="1" dirty="0">
              <a:solidFill>
                <a:srgbClr val="262626"/>
              </a:solidFill>
              <a:latin typeface="Calibri" panose="020F0502020204030204" pitchFamily="34" charset="0"/>
              <a:ea typeface="Gisha"/>
              <a:cs typeface="Calibri" panose="020F0502020204030204" pitchFamily="34" charset="0"/>
              <a:sym typeface="Gisha"/>
            </a:endParaRPr>
          </a:p>
        </p:txBody>
      </p:sp>
      <p:sp>
        <p:nvSpPr>
          <p:cNvPr id="149" name="Google Shape;149;p7"/>
          <p:cNvSpPr txBox="1">
            <a:spLocks noGrp="1"/>
          </p:cNvSpPr>
          <p:nvPr>
            <p:ph type="body" idx="1"/>
          </p:nvPr>
        </p:nvSpPr>
        <p:spPr>
          <a:xfrm flipH="1">
            <a:off x="8371100" y="1890300"/>
            <a:ext cx="3315900" cy="4271100"/>
          </a:xfrm>
          <a:prstGeom prst="rect">
            <a:avLst/>
          </a:prstGeom>
          <a:noFill/>
          <a:ln>
            <a:noFill/>
          </a:ln>
        </p:spPr>
        <p:txBody>
          <a:bodyPr spcFirstLastPara="1" wrap="square" lIns="91425" tIns="45700" rIns="91425" bIns="45700" anchor="ctr" anchorCtr="0">
            <a:noAutofit/>
          </a:bodyPr>
          <a:lstStyle/>
          <a:p>
            <a:pPr marL="0" marR="0" lvl="0" indent="0" algn="r" rtl="1">
              <a:lnSpc>
                <a:spcPct val="110000"/>
              </a:lnSpc>
              <a:spcBef>
                <a:spcPts val="0"/>
              </a:spcBef>
              <a:spcAft>
                <a:spcPts val="0"/>
              </a:spcAft>
              <a:buNone/>
            </a:pPr>
            <a:r>
              <a:rPr lang="en-US" sz="2000" b="1">
                <a:solidFill>
                  <a:schemeClr val="dk1"/>
                </a:solidFill>
                <a:latin typeface="Calibri" panose="020F0502020204030204" pitchFamily="34" charset="0"/>
                <a:cs typeface="Calibri" panose="020F0502020204030204" pitchFamily="34" charset="0"/>
              </a:rPr>
              <a:t>מימוש שיטת אחזקה חזויה באמצעות ניטור פרמטרים במערכת ותרגומם לעומס הפנימי המתאים.</a:t>
            </a:r>
            <a:endParaRPr sz="2000" b="1">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איור זה מראה כי הקשר הכמותי בין השימוש במערכת ובין משך החיים הנותר לה ניתן להערכה רק אם לוקחים בחשבון את מנגנוני הכשל הפיזי העומדים בבסיסם.</a:t>
            </a:r>
            <a:endParaRPr sz="2000" b="1">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a:solidFill>
                <a:schemeClr val="dk1"/>
              </a:solidFill>
              <a:latin typeface="Calibri" panose="020F0502020204030204" pitchFamily="34" charset="0"/>
              <a:cs typeface="Calibri" panose="020F0502020204030204" pitchFamily="34" charset="0"/>
            </a:endParaRPr>
          </a:p>
        </p:txBody>
      </p:sp>
      <p:pic>
        <p:nvPicPr>
          <p:cNvPr id="150" name="Google Shape;150;p7"/>
          <p:cNvPicPr preferRelativeResize="0"/>
          <p:nvPr/>
        </p:nvPicPr>
        <p:blipFill>
          <a:blip r:embed="rId3">
            <a:alphaModFix/>
          </a:blip>
          <a:stretch>
            <a:fillRect/>
          </a:stretch>
        </p:blipFill>
        <p:spPr>
          <a:xfrm>
            <a:off x="457925" y="1400840"/>
            <a:ext cx="7793450" cy="4503509"/>
          </a:xfrm>
          <a:prstGeom prst="rect">
            <a:avLst/>
          </a:prstGeom>
          <a:noFill/>
          <a:ln>
            <a:noFill/>
          </a:ln>
        </p:spPr>
      </p:pic>
      <p:sp>
        <p:nvSpPr>
          <p:cNvPr id="151" name="Google Shape;151;p7"/>
          <p:cNvSpPr txBox="1"/>
          <p:nvPr/>
        </p:nvSpPr>
        <p:spPr>
          <a:xfrm>
            <a:off x="505000" y="5904350"/>
            <a:ext cx="6843690" cy="538500"/>
          </a:xfrm>
          <a:prstGeom prst="rect">
            <a:avLst/>
          </a:prstGeom>
          <a:noFill/>
          <a:ln>
            <a:noFill/>
          </a:ln>
        </p:spPr>
        <p:txBody>
          <a:bodyPr spcFirstLastPara="1" wrap="square" lIns="91425" tIns="91425" rIns="91425" bIns="91425" anchor="ctr" anchorCtr="0">
            <a:noAutofit/>
          </a:bodyPr>
          <a:lstStyle/>
          <a:p>
            <a:pPr marL="0" lvl="0" indent="0" algn="r" rtl="1">
              <a:spcBef>
                <a:spcPts val="0"/>
              </a:spcBef>
              <a:spcAft>
                <a:spcPts val="0"/>
              </a:spcAft>
              <a:buNone/>
            </a:pPr>
            <a:r>
              <a:rPr lang="en-US" sz="1800" b="1" dirty="0" err="1">
                <a:solidFill>
                  <a:schemeClr val="dk1"/>
                </a:solidFill>
                <a:latin typeface="Calibri" panose="020F0502020204030204" pitchFamily="34" charset="0"/>
                <a:ea typeface="Tahoma"/>
                <a:cs typeface="Calibri" panose="020F0502020204030204" pitchFamily="34" charset="0"/>
                <a:sym typeface="Tahoma"/>
              </a:rPr>
              <a:t>איור</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he-IL" sz="1800" b="1" dirty="0">
                <a:solidFill>
                  <a:schemeClr val="dk1"/>
                </a:solidFill>
                <a:latin typeface="Calibri" panose="020F0502020204030204" pitchFamily="34" charset="0"/>
                <a:ea typeface="Tahoma"/>
                <a:cs typeface="Calibri" panose="020F0502020204030204" pitchFamily="34" charset="0"/>
                <a:sym typeface="Tahoma"/>
              </a:rPr>
              <a:t>1 - </a:t>
            </a:r>
            <a:r>
              <a:rPr lang="en-US" sz="1800" b="1" dirty="0" err="1">
                <a:solidFill>
                  <a:schemeClr val="dk1"/>
                </a:solidFill>
                <a:latin typeface="Calibri" panose="020F0502020204030204" pitchFamily="34" charset="0"/>
                <a:ea typeface="Tahoma"/>
                <a:cs typeface="Calibri" panose="020F0502020204030204" pitchFamily="34" charset="0"/>
                <a:sym typeface="Tahoma"/>
              </a:rPr>
              <a:t>הקשר</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בין</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שימוש</a:t>
            </a:r>
            <a:r>
              <a:rPr lang="he-IL"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עומס</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he-IL" sz="1800" b="1" dirty="0">
                <a:solidFill>
                  <a:schemeClr val="dk1"/>
                </a:solidFill>
                <a:latin typeface="Calibri" panose="020F0502020204030204" pitchFamily="34" charset="0"/>
                <a:ea typeface="Tahoma"/>
                <a:cs typeface="Calibri" panose="020F0502020204030204" pitchFamily="34" charset="0"/>
                <a:sym typeface="Tahoma"/>
              </a:rPr>
              <a:t>וצריכה </a:t>
            </a:r>
            <a:r>
              <a:rPr lang="en-US" sz="1800" b="1" dirty="0" err="1">
                <a:solidFill>
                  <a:schemeClr val="dk1"/>
                </a:solidFill>
                <a:latin typeface="Calibri" panose="020F0502020204030204" pitchFamily="34" charset="0"/>
                <a:ea typeface="Tahoma"/>
                <a:cs typeface="Calibri" panose="020F0502020204030204" pitchFamily="34" charset="0"/>
                <a:sym typeface="Tahoma"/>
              </a:rPr>
              <a:t>של</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מערכת</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או</a:t>
            </a:r>
            <a:r>
              <a:rPr lang="en-US" sz="1800" b="1" dirty="0">
                <a:solidFill>
                  <a:schemeClr val="dk1"/>
                </a:solidFill>
                <a:latin typeface="Calibri" panose="020F0502020204030204" pitchFamily="34" charset="0"/>
                <a:ea typeface="Tahoma"/>
                <a:cs typeface="Calibri" panose="020F0502020204030204" pitchFamily="34" charset="0"/>
                <a:sym typeface="Tahoma"/>
              </a:rPr>
              <a:t> </a:t>
            </a:r>
            <a:r>
              <a:rPr lang="en-US" sz="1800" b="1" dirty="0" err="1">
                <a:solidFill>
                  <a:schemeClr val="dk1"/>
                </a:solidFill>
                <a:latin typeface="Calibri" panose="020F0502020204030204" pitchFamily="34" charset="0"/>
                <a:ea typeface="Tahoma"/>
                <a:cs typeface="Calibri" panose="020F0502020204030204" pitchFamily="34" charset="0"/>
                <a:sym typeface="Tahoma"/>
              </a:rPr>
              <a:t>רכיב</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flipH="1">
            <a:off x="691864" y="67641"/>
            <a:ext cx="11029500" cy="1188600"/>
          </a:xfrm>
          <a:prstGeom prst="rect">
            <a:avLst/>
          </a:prstGeom>
          <a:noFill/>
          <a:ln>
            <a:noFill/>
          </a:ln>
        </p:spPr>
        <p:txBody>
          <a:bodyPr spcFirstLastPara="1" wrap="square" lIns="91425" tIns="45700" rIns="91425" bIns="45700" anchor="b" anchorCtr="0">
            <a:normAutofit fontScale="90000"/>
          </a:bodyPr>
          <a:lstStyle/>
          <a:p>
            <a:pPr marL="0" marR="0" lvl="0" indent="0" algn="r" rtl="1">
              <a:lnSpc>
                <a:spcPct val="100000"/>
              </a:lnSpc>
              <a:spcBef>
                <a:spcPts val="0"/>
              </a:spcBef>
              <a:spcAft>
                <a:spcPts val="0"/>
              </a:spcAft>
              <a:buNone/>
            </a:pPr>
            <a:r>
              <a:rPr lang="he-IL" sz="4000" b="1" dirty="0">
                <a:solidFill>
                  <a:srgbClr val="262626"/>
                </a:solidFill>
                <a:latin typeface="Calibri" panose="020F0502020204030204" pitchFamily="34" charset="0"/>
                <a:ea typeface="Gisha"/>
                <a:cs typeface="Calibri" panose="020F0502020204030204" pitchFamily="34" charset="0"/>
                <a:sym typeface="Gisha"/>
              </a:rPr>
              <a:t>ניתוח מנגנוני כשלים פיזיים </a:t>
            </a:r>
            <a:r>
              <a:rPr lang="en-US" sz="4000" b="1" dirty="0">
                <a:solidFill>
                  <a:srgbClr val="262626"/>
                </a:solidFill>
                <a:latin typeface="Calibri" panose="020F0502020204030204" pitchFamily="34" charset="0"/>
                <a:ea typeface="Gisha"/>
                <a:cs typeface="Calibri" panose="020F0502020204030204" pitchFamily="34" charset="0"/>
                <a:sym typeface="Gisha"/>
              </a:rPr>
              <a:t> -</a:t>
            </a:r>
            <a:r>
              <a:rPr lang="en-US" sz="4000" b="1" dirty="0" err="1">
                <a:solidFill>
                  <a:srgbClr val="262626"/>
                </a:solidFill>
                <a:latin typeface="Calibri" panose="020F0502020204030204" pitchFamily="34" charset="0"/>
                <a:ea typeface="Gisha"/>
                <a:cs typeface="Calibri" panose="020F0502020204030204" pitchFamily="34" charset="0"/>
                <a:sym typeface="Gisha"/>
              </a:rPr>
              <a:t>הדגמת</a:t>
            </a:r>
            <a:r>
              <a:rPr lang="en-US" sz="4000" b="1" dirty="0">
                <a:solidFill>
                  <a:srgbClr val="262626"/>
                </a:solidFill>
                <a:latin typeface="Calibri" panose="020F0502020204030204" pitchFamily="34" charset="0"/>
                <a:ea typeface="Gisha"/>
                <a:cs typeface="Calibri" panose="020F0502020204030204" pitchFamily="34" charset="0"/>
                <a:sym typeface="Gisha"/>
              </a:rPr>
              <a:t> </a:t>
            </a:r>
            <a:r>
              <a:rPr lang="en-US" sz="4000" b="1" dirty="0" err="1">
                <a:solidFill>
                  <a:srgbClr val="262626"/>
                </a:solidFill>
                <a:latin typeface="Calibri" panose="020F0502020204030204" pitchFamily="34" charset="0"/>
                <a:cs typeface="Calibri" panose="020F0502020204030204" pitchFamily="34" charset="0"/>
                <a:sym typeface="Gisha"/>
              </a:rPr>
              <a:t>הטכניקה</a:t>
            </a:r>
            <a:r>
              <a:rPr lang="en-US" sz="4000" b="1" dirty="0">
                <a:solidFill>
                  <a:srgbClr val="262626"/>
                </a:solidFill>
                <a:latin typeface="Calibri" panose="020F0502020204030204" pitchFamily="34" charset="0"/>
                <a:cs typeface="Calibri" panose="020F0502020204030204" pitchFamily="34" charset="0"/>
                <a:sym typeface="Gisha"/>
              </a:rPr>
              <a:t> </a:t>
            </a:r>
            <a:r>
              <a:rPr lang="he-IL" sz="4000" b="1" dirty="0">
                <a:solidFill>
                  <a:srgbClr val="262626"/>
                </a:solidFill>
                <a:latin typeface="Calibri" panose="020F0502020204030204" pitchFamily="34" charset="0"/>
                <a:cs typeface="Calibri" panose="020F0502020204030204" pitchFamily="34" charset="0"/>
                <a:sym typeface="Gisha"/>
              </a:rPr>
              <a:t>ע"ג מסוק </a:t>
            </a:r>
            <a:r>
              <a:rPr lang="en-US" sz="4000" b="1" dirty="0">
                <a:solidFill>
                  <a:srgbClr val="262626"/>
                </a:solidFill>
                <a:latin typeface="Calibri" panose="020F0502020204030204" pitchFamily="34" charset="0"/>
                <a:cs typeface="Calibri" panose="020F0502020204030204" pitchFamily="34" charset="0"/>
                <a:sym typeface="Gisha"/>
              </a:rPr>
              <a:t>NH-90</a:t>
            </a:r>
            <a:endParaRPr sz="4000" b="1" dirty="0">
              <a:solidFill>
                <a:srgbClr val="262626"/>
              </a:solidFill>
              <a:latin typeface="Calibri" panose="020F0502020204030204" pitchFamily="34" charset="0"/>
              <a:cs typeface="Calibri" panose="020F0502020204030204" pitchFamily="34" charset="0"/>
              <a:sym typeface="Gisha"/>
            </a:endParaRPr>
          </a:p>
        </p:txBody>
      </p:sp>
      <p:sp>
        <p:nvSpPr>
          <p:cNvPr id="157" name="Google Shape;157;p8"/>
          <p:cNvSpPr txBox="1">
            <a:spLocks noGrp="1"/>
          </p:cNvSpPr>
          <p:nvPr>
            <p:ph type="body" idx="1"/>
          </p:nvPr>
        </p:nvSpPr>
        <p:spPr>
          <a:xfrm flipH="1">
            <a:off x="6473074" y="1527858"/>
            <a:ext cx="5522975" cy="4818642"/>
          </a:xfrm>
          <a:prstGeom prst="rect">
            <a:avLst/>
          </a:prstGeom>
          <a:noFill/>
          <a:ln>
            <a:noFill/>
          </a:ln>
        </p:spPr>
        <p:txBody>
          <a:bodyPr spcFirstLastPara="1" wrap="square" lIns="91425" tIns="45700" rIns="91425" bIns="45700" anchor="ctr" anchorCtr="0">
            <a:normAutofit fontScale="85000" lnSpcReduction="10000"/>
          </a:bodyPr>
          <a:lstStyle/>
          <a:p>
            <a:pPr marL="306000" marR="0" lvl="0" indent="0" algn="r" rtl="1">
              <a:lnSpc>
                <a:spcPct val="110000"/>
              </a:lnSpc>
              <a:spcBef>
                <a:spcPts val="0"/>
              </a:spcBef>
              <a:spcAft>
                <a:spcPts val="0"/>
              </a:spcAft>
              <a:buNone/>
            </a:pPr>
            <a:r>
              <a:rPr lang="en-US" sz="2000" b="1" dirty="0" err="1">
                <a:solidFill>
                  <a:schemeClr val="dk1"/>
                </a:solidFill>
                <a:latin typeface="Calibri" panose="020F0502020204030204" pitchFamily="34" charset="0"/>
                <a:cs typeface="Calibri" panose="020F0502020204030204" pitchFamily="34" charset="0"/>
              </a:rPr>
              <a:t>הדגמת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הטכניקה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מסוק</a:t>
            </a:r>
            <a:r>
              <a:rPr lang="en-US" sz="2000" b="1" dirty="0">
                <a:solidFill>
                  <a:schemeClr val="dk1"/>
                </a:solidFill>
                <a:latin typeface="Calibri" panose="020F0502020204030204" pitchFamily="34" charset="0"/>
                <a:cs typeface="Calibri" panose="020F0502020204030204" pitchFamily="34" charset="0"/>
              </a:rPr>
              <a:t> NH-90</a:t>
            </a:r>
            <a:endParaRPr sz="18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306000" marR="0" lvl="0" indent="0" algn="r" rtl="1">
              <a:lnSpc>
                <a:spcPct val="110000"/>
              </a:lnSpc>
              <a:spcBef>
                <a:spcPts val="0"/>
              </a:spcBef>
              <a:spcAft>
                <a:spcPts val="0"/>
              </a:spcAft>
              <a:buNone/>
            </a:pPr>
            <a:r>
              <a:rPr lang="en-US" sz="2000" b="1" dirty="0" err="1">
                <a:solidFill>
                  <a:schemeClr val="dk1"/>
                </a:solidFill>
                <a:latin typeface="Calibri" panose="020F0502020204030204" pitchFamily="34" charset="0"/>
                <a:cs typeface="Calibri" panose="020F0502020204030204" pitchFamily="34" charset="0"/>
              </a:rPr>
              <a:t>בשלב</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ראשון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יבוצע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כשלים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מבוסס</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מנגנון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בחירת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הרכיבים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הקריטיים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ביותר</a:t>
            </a:r>
            <a:r>
              <a:rPr lang="en-US" sz="2000" b="1" dirty="0">
                <a:solidFill>
                  <a:schemeClr val="dk1"/>
                </a:solidFill>
                <a:latin typeface="Calibri" panose="020F0502020204030204" pitchFamily="34" charset="0"/>
                <a:cs typeface="Calibri" panose="020F0502020204030204" pitchFamily="34" charset="0"/>
              </a:rPr>
              <a:t> </a:t>
            </a:r>
            <a:r>
              <a:rPr lang="he-IL" sz="2000" b="1" dirty="0">
                <a:solidFill>
                  <a:schemeClr val="dk1"/>
                </a:solidFill>
                <a:latin typeface="Calibri" panose="020F0502020204030204" pitchFamily="34" charset="0"/>
                <a:cs typeface="Calibri" panose="020F0502020204030204" pitchFamily="34" charset="0"/>
              </a:rPr>
              <a:t>במערכת </a:t>
            </a:r>
            <a:r>
              <a:rPr lang="en-US" sz="2000" b="1" dirty="0">
                <a:solidFill>
                  <a:schemeClr val="dk1"/>
                </a:solidFill>
                <a:latin typeface="Calibri" panose="020F0502020204030204" pitchFamily="34" charset="0"/>
                <a:cs typeface="Calibri" panose="020F0502020204030204" pitchFamily="34" charset="0"/>
              </a:rPr>
              <a:t>ו</a:t>
            </a:r>
            <a:r>
              <a:rPr lang="he-IL" sz="2000" b="1" dirty="0">
                <a:solidFill>
                  <a:schemeClr val="dk1"/>
                </a:solidFill>
                <a:latin typeface="Calibri" panose="020F0502020204030204" pitchFamily="34" charset="0"/>
                <a:cs typeface="Calibri" panose="020F0502020204030204" pitchFamily="34" charset="0"/>
              </a:rPr>
              <a:t>ניתוח </a:t>
            </a:r>
            <a:r>
              <a:rPr lang="en-US" sz="2000" b="1" dirty="0" err="1">
                <a:solidFill>
                  <a:schemeClr val="dk1"/>
                </a:solidFill>
                <a:latin typeface="Calibri" panose="020F0502020204030204" pitchFamily="34" charset="0"/>
                <a:cs typeface="Calibri" panose="020F0502020204030204" pitchFamily="34" charset="0"/>
              </a:rPr>
              <a:t>מנגנון</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הכשל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והעומסים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הנלווים</a:t>
            </a:r>
            <a:r>
              <a:rPr lang="en-US" sz="2000" b="1" dirty="0">
                <a:solidFill>
                  <a:schemeClr val="dk1"/>
                </a:solidFill>
                <a:latin typeface="Calibri" panose="020F0502020204030204" pitchFamily="34" charset="0"/>
                <a:cs typeface="Calibri" panose="020F0502020204030204" pitchFamily="34" charset="0"/>
              </a:rPr>
              <a:t> </a:t>
            </a:r>
            <a:r>
              <a:rPr lang="he-IL" sz="2000" b="1" dirty="0">
                <a:solidFill>
                  <a:schemeClr val="dk1"/>
                </a:solidFill>
                <a:latin typeface="Calibri" panose="020F0502020204030204" pitchFamily="34" charset="0"/>
                <a:cs typeface="Calibri" panose="020F0502020204030204" pitchFamily="34" charset="0"/>
              </a:rPr>
              <a:t>לו.</a:t>
            </a:r>
            <a:endParaRPr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None/>
            </a:pPr>
            <a:endParaRPr lang="he-IL"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None/>
            </a:pPr>
            <a:r>
              <a:rPr lang="he-IL" sz="2000" b="1" dirty="0">
                <a:solidFill>
                  <a:schemeClr val="dk1"/>
                </a:solidFill>
                <a:latin typeface="Calibri" panose="020F0502020204030204" pitchFamily="34" charset="0"/>
                <a:cs typeface="Calibri" panose="020F0502020204030204" pitchFamily="34" charset="0"/>
              </a:rPr>
              <a:t>בשלב שני, </a:t>
            </a:r>
            <a:r>
              <a:rPr lang="en-US" sz="2000" b="1" dirty="0" err="1">
                <a:solidFill>
                  <a:schemeClr val="dk1"/>
                </a:solidFill>
                <a:latin typeface="Calibri" panose="020F0502020204030204" pitchFamily="34" charset="0"/>
                <a:cs typeface="Calibri" panose="020F0502020204030204" pitchFamily="34" charset="0"/>
              </a:rPr>
              <a:t>ביצוע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סקירה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כל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מצבי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הכשל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האפשריים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המערכת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באמצעות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עץ</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תקלות</a:t>
            </a:r>
            <a:r>
              <a:rPr lang="en-US" sz="2000" b="1" dirty="0">
                <a:solidFill>
                  <a:schemeClr val="dk1"/>
                </a:solidFill>
                <a:latin typeface="Calibri" panose="020F0502020204030204" pitchFamily="34" charset="0"/>
                <a:cs typeface="Calibri" panose="020F0502020204030204" pitchFamily="34" charset="0"/>
              </a:rPr>
              <a:t> </a:t>
            </a:r>
            <a:r>
              <a:rPr lang="he-IL" sz="2000" b="1" dirty="0">
                <a:solidFill>
                  <a:schemeClr val="dk1"/>
                </a:solidFill>
                <a:latin typeface="Calibri" panose="020F0502020204030204" pitchFamily="34" charset="0"/>
                <a:cs typeface="Calibri" panose="020F0502020204030204" pitchFamily="34" charset="0"/>
              </a:rPr>
              <a:t>(</a:t>
            </a:r>
            <a:r>
              <a:rPr lang="en-US" sz="2000" b="1" dirty="0">
                <a:solidFill>
                  <a:schemeClr val="dk1"/>
                </a:solidFill>
                <a:latin typeface="Calibri" panose="020F0502020204030204" pitchFamily="34" charset="0"/>
                <a:cs typeface="Calibri" panose="020F0502020204030204" pitchFamily="34" charset="0"/>
              </a:rPr>
              <a:t>FTA</a:t>
            </a:r>
            <a:r>
              <a:rPr lang="he-IL" sz="2000" b="1" dirty="0">
                <a:solidFill>
                  <a:schemeClr val="dk1"/>
                </a:solidFill>
                <a:latin typeface="Calibri" panose="020F0502020204030204" pitchFamily="34" charset="0"/>
                <a:cs typeface="Calibri" panose="020F0502020204030204" pitchFamily="34" charset="0"/>
              </a:rPr>
              <a:t>).</a:t>
            </a:r>
            <a:endParaRPr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None/>
            </a:pPr>
            <a:r>
              <a:rPr lang="he-IL" sz="2000" b="1" dirty="0">
                <a:solidFill>
                  <a:schemeClr val="dk1"/>
                </a:solidFill>
                <a:latin typeface="Calibri" panose="020F0502020204030204" pitchFamily="34" charset="0"/>
                <a:cs typeface="Calibri" panose="020F0502020204030204" pitchFamily="34" charset="0"/>
              </a:rPr>
              <a:t>בשלב שלישי, </a:t>
            </a:r>
            <a:r>
              <a:rPr lang="en-US" sz="2000" b="1" dirty="0" err="1">
                <a:solidFill>
                  <a:schemeClr val="dk1"/>
                </a:solidFill>
                <a:latin typeface="Calibri" panose="020F0502020204030204" pitchFamily="34" charset="0"/>
                <a:cs typeface="Calibri" panose="020F0502020204030204" pitchFamily="34" charset="0"/>
              </a:rPr>
              <a:t>מוחל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הליך</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בחירה</a:t>
            </a:r>
            <a:r>
              <a:rPr lang="en-US" sz="2000" b="1" dirty="0">
                <a:solidFill>
                  <a:schemeClr val="dk1"/>
                </a:solidFill>
                <a:latin typeface="Calibri" panose="020F0502020204030204" pitchFamily="34" charset="0"/>
                <a:cs typeface="Calibri" panose="020F0502020204030204" pitchFamily="34" charset="0"/>
              </a:rPr>
              <a:t> להשגת5 </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מצבי</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הכשל</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הקריטיים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ביותר</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הקריטיות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יכולה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לנבוע</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מבעיות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בעלויות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או</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מבעיות</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ביצועים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וכיו"ב</a:t>
            </a:r>
            <a:r>
              <a:rPr lang="he-IL" sz="2000" b="1" dirty="0">
                <a:solidFill>
                  <a:schemeClr val="dk1"/>
                </a:solidFill>
                <a:latin typeface="Calibri" panose="020F0502020204030204" pitchFamily="34" charset="0"/>
                <a:cs typeface="Calibri" panose="020F0502020204030204" pitchFamily="34" charset="0"/>
              </a:rPr>
              <a:t>. במסגרת שלב זה מבוצע תהליך של </a:t>
            </a:r>
            <a:r>
              <a:rPr lang="en-US" sz="2000" b="1" dirty="0" err="1">
                <a:solidFill>
                  <a:schemeClr val="dk1"/>
                </a:solidFill>
                <a:latin typeface="Calibri" panose="020F0502020204030204" pitchFamily="34" charset="0"/>
                <a:cs typeface="Calibri" panose="020F0502020204030204" pitchFamily="34" charset="0"/>
              </a:rPr>
              <a:t>ניתוח</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אפקטים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וקריטיות</a:t>
            </a:r>
            <a:r>
              <a:rPr lang="en-US" sz="2000" b="1" dirty="0">
                <a:solidFill>
                  <a:schemeClr val="dk1"/>
                </a:solidFill>
                <a:latin typeface="Calibri" panose="020F0502020204030204" pitchFamily="34" charset="0"/>
                <a:cs typeface="Calibri" panose="020F0502020204030204" pitchFamily="34" charset="0"/>
              </a:rPr>
              <a:t> (FMECA) </a:t>
            </a:r>
            <a:r>
              <a:rPr lang="he-IL"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במידה</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והכשלים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אינם</a:t>
            </a:r>
            <a:r>
              <a:rPr lang="en-US" sz="2000" b="1" dirty="0">
                <a:solidFill>
                  <a:schemeClr val="dk1"/>
                </a:solidFill>
                <a:latin typeface="Calibri" panose="020F0502020204030204" pitchFamily="34" charset="0"/>
                <a:cs typeface="Calibri" panose="020F0502020204030204" pitchFamily="34" charset="0"/>
              </a:rPr>
              <a:t> </a:t>
            </a:r>
            <a:r>
              <a:rPr lang="en-US" sz="2000" b="1" dirty="0" err="1">
                <a:solidFill>
                  <a:schemeClr val="dk1"/>
                </a:solidFill>
                <a:latin typeface="Calibri" panose="020F0502020204030204" pitchFamily="34" charset="0"/>
                <a:cs typeface="Calibri" panose="020F0502020204030204" pitchFamily="34" charset="0"/>
              </a:rPr>
              <a:t>נתונים</a:t>
            </a:r>
            <a:r>
              <a:rPr lang="en-US" sz="2000" b="1" dirty="0">
                <a:solidFill>
                  <a:schemeClr val="dk1"/>
                </a:solidFill>
                <a:latin typeface="Calibri" panose="020F0502020204030204" pitchFamily="34" charset="0"/>
                <a:cs typeface="Calibri" panose="020F0502020204030204" pitchFamily="34" charset="0"/>
              </a:rPr>
              <a:t> )</a:t>
            </a:r>
            <a:r>
              <a:rPr lang="he-IL" sz="2000" b="1" dirty="0">
                <a:solidFill>
                  <a:schemeClr val="dk1"/>
                </a:solidFill>
                <a:latin typeface="Calibri" panose="020F0502020204030204" pitchFamily="34" charset="0"/>
                <a:cs typeface="Calibri" panose="020F0502020204030204" pitchFamily="34" charset="0"/>
              </a:rPr>
              <a:t>מצב מורכז יותר מאשר כשלים שידועים/נתונים מראש).</a:t>
            </a:r>
            <a:endParaRPr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a:p>
            <a:pPr marL="306000" lvl="0" indent="0" algn="r" rtl="1">
              <a:spcBef>
                <a:spcPts val="0"/>
              </a:spcBef>
              <a:spcAft>
                <a:spcPts val="0"/>
              </a:spcAft>
              <a:buClr>
                <a:schemeClr val="dk1"/>
              </a:buClr>
              <a:buSzPts val="1100"/>
              <a:buFont typeface="Arial"/>
              <a:buNone/>
            </a:pPr>
            <a:r>
              <a:rPr lang="en-US" sz="2000" b="1" dirty="0" err="1">
                <a:solidFill>
                  <a:srgbClr val="0070C0"/>
                </a:solidFill>
                <a:latin typeface="Calibri" panose="020F0502020204030204" pitchFamily="34" charset="0"/>
                <a:cs typeface="Calibri" panose="020F0502020204030204" pitchFamily="34" charset="0"/>
              </a:rPr>
              <a:t>לבסוף</a:t>
            </a:r>
            <a:r>
              <a:rPr lang="en-US" sz="2000" b="1" dirty="0">
                <a:solidFill>
                  <a:srgbClr val="0070C0"/>
                </a:solidFill>
                <a:latin typeface="Calibri" panose="020F0502020204030204" pitchFamily="34" charset="0"/>
                <a:cs typeface="Calibri" panose="020F0502020204030204" pitchFamily="34" charset="0"/>
              </a:rPr>
              <a:t> </a:t>
            </a:r>
            <a:r>
              <a:rPr lang="he-IL" sz="2000" b="1" dirty="0" err="1">
                <a:solidFill>
                  <a:srgbClr val="0070C0"/>
                </a:solidFill>
                <a:latin typeface="Calibri" panose="020F0502020204030204" pitchFamily="34" charset="0"/>
                <a:cs typeface="Calibri" panose="020F0502020204030204" pitchFamily="34" charset="0"/>
              </a:rPr>
              <a:t>מתעדפים</a:t>
            </a:r>
            <a:r>
              <a:rPr lang="he-IL" sz="2000" b="1" dirty="0">
                <a:solidFill>
                  <a:srgbClr val="0070C0"/>
                </a:solidFill>
                <a:latin typeface="Calibri" panose="020F0502020204030204" pitchFamily="34" charset="0"/>
                <a:cs typeface="Calibri" panose="020F0502020204030204" pitchFamily="34" charset="0"/>
              </a:rPr>
              <a:t> את </a:t>
            </a:r>
            <a:r>
              <a:rPr lang="en-US" sz="2000" b="1" dirty="0" err="1">
                <a:solidFill>
                  <a:srgbClr val="0070C0"/>
                </a:solidFill>
                <a:latin typeface="Calibri" panose="020F0502020204030204" pitchFamily="34" charset="0"/>
                <a:cs typeface="Calibri" panose="020F0502020204030204" pitchFamily="34" charset="0"/>
              </a:rPr>
              <a:t>הסיכו</a:t>
            </a:r>
            <a:r>
              <a:rPr lang="he-IL" sz="2000" b="1" dirty="0">
                <a:solidFill>
                  <a:srgbClr val="0070C0"/>
                </a:solidFill>
                <a:latin typeface="Calibri" panose="020F0502020204030204" pitchFamily="34" charset="0"/>
                <a:cs typeface="Calibri" panose="020F0502020204030204" pitchFamily="34" charset="0"/>
              </a:rPr>
              <a:t>נים </a:t>
            </a:r>
            <a:r>
              <a:rPr lang="en-US" sz="2000" b="1" dirty="0">
                <a:solidFill>
                  <a:srgbClr val="0070C0"/>
                </a:solidFill>
                <a:latin typeface="Calibri" panose="020F0502020204030204" pitchFamily="34" charset="0"/>
                <a:cs typeface="Calibri" panose="020F0502020204030204" pitchFamily="34" charset="0"/>
              </a:rPr>
              <a:t>(RPN)</a:t>
            </a:r>
            <a:r>
              <a:rPr lang="he-IL"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המתקבלים</a:t>
            </a:r>
            <a:r>
              <a:rPr lang="en-US" sz="2000" b="1" dirty="0">
                <a:solidFill>
                  <a:srgbClr val="0070C0"/>
                </a:solidFill>
                <a:latin typeface="Calibri" panose="020F0502020204030204" pitchFamily="34" charset="0"/>
                <a:cs typeface="Calibri" panose="020F0502020204030204" pitchFamily="34" charset="0"/>
              </a:rPr>
              <a:t> מ</a:t>
            </a:r>
            <a:r>
              <a:rPr lang="he-IL" sz="2000" b="1" dirty="0">
                <a:solidFill>
                  <a:srgbClr val="0070C0"/>
                </a:solidFill>
                <a:latin typeface="Calibri" panose="020F0502020204030204" pitchFamily="34" charset="0"/>
                <a:cs typeface="Calibri" panose="020F0502020204030204" pitchFamily="34" charset="0"/>
              </a:rPr>
              <a:t>ה</a:t>
            </a:r>
            <a:r>
              <a:rPr lang="en-US" sz="2000" b="1" dirty="0" err="1">
                <a:solidFill>
                  <a:srgbClr val="0070C0"/>
                </a:solidFill>
                <a:latin typeface="Calibri" panose="020F0502020204030204" pitchFamily="34" charset="0"/>
                <a:cs typeface="Calibri" panose="020F0502020204030204" pitchFamily="34" charset="0"/>
              </a:rPr>
              <a:t>ניתוח</a:t>
            </a:r>
            <a:r>
              <a:rPr lang="en-US" sz="2000" b="1" dirty="0">
                <a:solidFill>
                  <a:srgbClr val="0070C0"/>
                </a:solidFill>
                <a:latin typeface="Calibri" panose="020F0502020204030204" pitchFamily="34" charset="0"/>
                <a:cs typeface="Calibri" panose="020F0502020204030204" pitchFamily="34" charset="0"/>
              </a:rPr>
              <a:t> </a:t>
            </a:r>
            <a:r>
              <a:rPr lang="he-IL" sz="2000" b="1" dirty="0">
                <a:solidFill>
                  <a:srgbClr val="0070C0"/>
                </a:solidFill>
                <a:latin typeface="Calibri" panose="020F0502020204030204" pitchFamily="34" charset="0"/>
                <a:cs typeface="Calibri" panose="020F0502020204030204" pitchFamily="34" charset="0"/>
              </a:rPr>
              <a:t>ובכך מגדירים</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את</a:t>
            </a:r>
            <a:r>
              <a:rPr lang="en-US" sz="2000" b="1" dirty="0">
                <a:solidFill>
                  <a:srgbClr val="0070C0"/>
                </a:solidFill>
                <a:latin typeface="Calibri" panose="020F0502020204030204" pitchFamily="34" charset="0"/>
                <a:cs typeface="Calibri" panose="020F0502020204030204" pitchFamily="34" charset="0"/>
              </a:rPr>
              <a:t> 5</a:t>
            </a:r>
            <a:r>
              <a:rPr lang="he-IL"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מצבי</a:t>
            </a:r>
            <a:r>
              <a:rPr lang="en-US" sz="2000" b="1" dirty="0">
                <a:solidFill>
                  <a:srgbClr val="0070C0"/>
                </a:solidFill>
                <a:latin typeface="Calibri" panose="020F0502020204030204" pitchFamily="34" charset="0"/>
                <a:cs typeface="Calibri" panose="020F0502020204030204" pitchFamily="34" charset="0"/>
              </a:rPr>
              <a:t> </a:t>
            </a:r>
            <a:r>
              <a:rPr lang="he-IL" sz="2000" b="1" dirty="0">
                <a:solidFill>
                  <a:srgbClr val="0070C0"/>
                </a:solidFill>
                <a:latin typeface="Calibri" panose="020F0502020204030204" pitchFamily="34" charset="0"/>
                <a:cs typeface="Calibri" panose="020F0502020204030204" pitchFamily="34" charset="0"/>
              </a:rPr>
              <a:t>הכשל</a:t>
            </a:r>
            <a:r>
              <a:rPr lang="en-US" sz="2000" b="1" dirty="0">
                <a:solidFill>
                  <a:srgbClr val="0070C0"/>
                </a:solidFill>
                <a:latin typeface="Calibri" panose="020F0502020204030204" pitchFamily="34" charset="0"/>
                <a:cs typeface="Calibri" panose="020F0502020204030204" pitchFamily="34" charset="0"/>
              </a:rPr>
              <a:t> </a:t>
            </a:r>
            <a:r>
              <a:rPr lang="en-US" sz="2000" b="1" dirty="0" err="1">
                <a:solidFill>
                  <a:srgbClr val="0070C0"/>
                </a:solidFill>
                <a:latin typeface="Calibri" panose="020F0502020204030204" pitchFamily="34" charset="0"/>
                <a:cs typeface="Calibri" panose="020F0502020204030204" pitchFamily="34" charset="0"/>
              </a:rPr>
              <a:t>המובילים</a:t>
            </a:r>
            <a:r>
              <a:rPr lang="en-US" sz="2000" b="1" dirty="0">
                <a:solidFill>
                  <a:srgbClr val="0070C0"/>
                </a:solidFill>
                <a:latin typeface="Calibri" panose="020F0502020204030204" pitchFamily="34" charset="0"/>
                <a:cs typeface="Calibri" panose="020F0502020204030204" pitchFamily="34" charset="0"/>
              </a:rPr>
              <a:t> </a:t>
            </a:r>
            <a:r>
              <a:rPr lang="he-IL" sz="2000" b="1" dirty="0">
                <a:solidFill>
                  <a:srgbClr val="0070C0"/>
                </a:solidFill>
                <a:latin typeface="Calibri" panose="020F0502020204030204" pitchFamily="34" charset="0"/>
                <a:cs typeface="Calibri" panose="020F0502020204030204" pitchFamily="34" charset="0"/>
              </a:rPr>
              <a:t>(המשפיעים ביותר).</a:t>
            </a:r>
            <a:endParaRPr sz="2000" b="1" dirty="0">
              <a:solidFill>
                <a:srgbClr val="0070C0"/>
              </a:solidFill>
              <a:latin typeface="Calibri" panose="020F0502020204030204" pitchFamily="34" charset="0"/>
              <a:cs typeface="Calibri" panose="020F0502020204030204" pitchFamily="34" charset="0"/>
            </a:endParaRPr>
          </a:p>
          <a:p>
            <a:pPr marL="306000" marR="0" lvl="0" indent="0" algn="r" rtl="1">
              <a:lnSpc>
                <a:spcPct val="110000"/>
              </a:lnSpc>
              <a:spcBef>
                <a:spcPts val="0"/>
              </a:spcBef>
              <a:spcAft>
                <a:spcPts val="0"/>
              </a:spcAft>
              <a:buNone/>
            </a:pPr>
            <a:endParaRPr sz="2000" b="1" dirty="0">
              <a:solidFill>
                <a:schemeClr val="dk1"/>
              </a:solidFill>
              <a:latin typeface="Calibri" panose="020F0502020204030204" pitchFamily="34" charset="0"/>
              <a:cs typeface="Calibri" panose="020F0502020204030204" pitchFamily="34" charset="0"/>
            </a:endParaRPr>
          </a:p>
        </p:txBody>
      </p:sp>
      <p:pic>
        <p:nvPicPr>
          <p:cNvPr id="158" name="Google Shape;158;p8"/>
          <p:cNvPicPr preferRelativeResize="0"/>
          <p:nvPr/>
        </p:nvPicPr>
        <p:blipFill>
          <a:blip r:embed="rId3">
            <a:alphaModFix/>
          </a:blip>
          <a:stretch>
            <a:fillRect/>
          </a:stretch>
        </p:blipFill>
        <p:spPr>
          <a:xfrm>
            <a:off x="20524" y="1152069"/>
            <a:ext cx="6452550" cy="5308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Google Shape;164;gb0742f5f34_1_26"/>
          <p:cNvSpPr txBox="1">
            <a:spLocks noGrp="1"/>
          </p:cNvSpPr>
          <p:nvPr>
            <p:ph type="body" idx="1"/>
          </p:nvPr>
        </p:nvSpPr>
        <p:spPr>
          <a:xfrm flipH="1">
            <a:off x="4963875" y="1890300"/>
            <a:ext cx="6757500" cy="4608600"/>
          </a:xfrm>
          <a:prstGeom prst="rect">
            <a:avLst/>
          </a:prstGeom>
          <a:noFill/>
          <a:ln>
            <a:noFill/>
          </a:ln>
        </p:spPr>
        <p:txBody>
          <a:bodyPr spcFirstLastPara="1" wrap="square" lIns="91425" tIns="45700" rIns="91425" bIns="45700" anchor="ctr" anchorCtr="0">
            <a:noAutofit/>
          </a:bodyPr>
          <a:lstStyle/>
          <a:p>
            <a:pPr marL="0" marR="0" lvl="0" indent="0" algn="r" rtl="1">
              <a:lnSpc>
                <a:spcPct val="110000"/>
              </a:lnSpc>
              <a:spcBef>
                <a:spcPts val="0"/>
              </a:spcBef>
              <a:spcAft>
                <a:spcPts val="0"/>
              </a:spcAft>
              <a:buNone/>
            </a:pPr>
            <a:r>
              <a:rPr lang="en-US" sz="1800" b="1" dirty="0" err="1">
                <a:solidFill>
                  <a:schemeClr val="dk1"/>
                </a:solidFill>
                <a:latin typeface="Calibri" panose="020F0502020204030204" pitchFamily="34" charset="0"/>
                <a:cs typeface="Calibri" panose="020F0502020204030204" pitchFamily="34" charset="0"/>
              </a:rPr>
              <a:t>ניתוח</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רשימת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מצבי</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הכשל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של</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המסוק </a:t>
            </a:r>
            <a:r>
              <a:rPr lang="en-US" sz="1800" b="1" dirty="0" err="1">
                <a:solidFill>
                  <a:schemeClr val="dk1"/>
                </a:solidFill>
                <a:latin typeface="Calibri" panose="020F0502020204030204" pitchFamily="34" charset="0"/>
                <a:cs typeface="Calibri" panose="020F0502020204030204" pitchFamily="34" charset="0"/>
              </a:rPr>
              <a:t>כפי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שהתקבל</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מה- </a:t>
            </a:r>
            <a:r>
              <a:rPr lang="en-US" sz="1800" b="1" dirty="0">
                <a:solidFill>
                  <a:schemeClr val="dk1"/>
                </a:solidFill>
                <a:latin typeface="Calibri" panose="020F0502020204030204" pitchFamily="34" charset="0"/>
                <a:cs typeface="Calibri" panose="020F0502020204030204" pitchFamily="34" charset="0"/>
              </a:rPr>
              <a:t>CMMS</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מערכת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לניהול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אחזק</a:t>
            </a:r>
            <a:r>
              <a:rPr lang="he-IL" sz="1800" b="1" dirty="0">
                <a:solidFill>
                  <a:schemeClr val="dk1"/>
                </a:solidFill>
                <a:latin typeface="Calibri" panose="020F0502020204030204" pitchFamily="34" charset="0"/>
                <a:cs typeface="Calibri" panose="020F0502020204030204" pitchFamily="34" charset="0"/>
              </a:rPr>
              <a:t>ה) </a:t>
            </a:r>
            <a:r>
              <a:rPr lang="en-US" sz="1800" b="1" dirty="0" err="1">
                <a:solidFill>
                  <a:schemeClr val="dk1"/>
                </a:solidFill>
                <a:latin typeface="Calibri" panose="020F0502020204030204" pitchFamily="34" charset="0"/>
                <a:cs typeface="Calibri" panose="020F0502020204030204" pitchFamily="34" charset="0"/>
              </a:rPr>
              <a:t>גילה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שמצב</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הכשל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המתמשך</a:t>
            </a:r>
            <a:r>
              <a:rPr lang="en-US" sz="1800" b="1" dirty="0">
                <a:solidFill>
                  <a:schemeClr val="dk1"/>
                </a:solidFill>
                <a:latin typeface="Calibri" panose="020F0502020204030204" pitchFamily="34" charset="0"/>
                <a:cs typeface="Calibri" panose="020F0502020204030204" pitchFamily="34" charset="0"/>
              </a:rPr>
              <a:t> הוא </a:t>
            </a:r>
            <a:r>
              <a:rPr lang="en-US" sz="1800" b="1" dirty="0" err="1">
                <a:solidFill>
                  <a:schemeClr val="dk1"/>
                </a:solidFill>
                <a:latin typeface="Calibri" panose="020F0502020204030204" pitchFamily="34" charset="0"/>
                <a:cs typeface="Calibri" panose="020F0502020204030204" pitchFamily="34" charset="0"/>
              </a:rPr>
              <a:t>דליפת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שמן</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בבולמי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הנחיתה</a:t>
            </a:r>
            <a:r>
              <a:rPr lang="he-IL" sz="1800" b="1" dirty="0">
                <a:solidFill>
                  <a:schemeClr val="dk1"/>
                </a:solidFill>
                <a:latin typeface="Calibri" panose="020F0502020204030204" pitchFamily="34" charset="0"/>
                <a:cs typeface="Calibri" panose="020F0502020204030204" pitchFamily="34" charset="0"/>
              </a:rPr>
              <a:t>,  </a:t>
            </a:r>
            <a:r>
              <a:rPr lang="en-US" sz="1800" b="1" dirty="0">
                <a:solidFill>
                  <a:schemeClr val="dk1"/>
                </a:solidFill>
                <a:latin typeface="Calibri" panose="020F0502020204030204" pitchFamily="34" charset="0"/>
                <a:cs typeface="Calibri" panose="020F0502020204030204" pitchFamily="34" charset="0"/>
              </a:rPr>
              <a:t>11</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כשלים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בדליפת</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דלק</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ועוד</a:t>
            </a:r>
            <a:r>
              <a:rPr lang="en-US" sz="1800" b="1" dirty="0">
                <a:solidFill>
                  <a:schemeClr val="dk1"/>
                </a:solidFill>
                <a:latin typeface="Calibri" panose="020F0502020204030204" pitchFamily="34" charset="0"/>
                <a:cs typeface="Calibri" panose="020F0502020204030204" pitchFamily="34" charset="0"/>
              </a:rPr>
              <a:t>.</a:t>
            </a:r>
            <a:endParaRPr sz="18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1800" b="1" dirty="0" err="1">
                <a:solidFill>
                  <a:schemeClr val="dk1"/>
                </a:solidFill>
                <a:latin typeface="Calibri" panose="020F0502020204030204" pitchFamily="34" charset="0"/>
                <a:cs typeface="Calibri" panose="020F0502020204030204" pitchFamily="34" charset="0"/>
              </a:rPr>
              <a:t>באיור</a:t>
            </a:r>
            <a:r>
              <a:rPr lang="en-US" sz="1800" b="1" dirty="0">
                <a:solidFill>
                  <a:schemeClr val="dk1"/>
                </a:solidFill>
                <a:latin typeface="Calibri" panose="020F0502020204030204" pitchFamily="34" charset="0"/>
                <a:cs typeface="Calibri" panose="020F0502020204030204" pitchFamily="34" charset="0"/>
              </a:rPr>
              <a:t> (4a) </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ניתן</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לראות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שישנה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שונות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גדולה</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במרווחי הזמן: </a:t>
            </a:r>
            <a:r>
              <a:rPr lang="en-US" sz="1800" b="1" dirty="0" err="1">
                <a:solidFill>
                  <a:schemeClr val="dk1"/>
                </a:solidFill>
                <a:latin typeface="Calibri" panose="020F0502020204030204" pitchFamily="34" charset="0"/>
                <a:cs typeface="Calibri" panose="020F0502020204030204" pitchFamily="34" charset="0"/>
              </a:rPr>
              <a:t>מספר</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שעות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הטיסה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בעת</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התקלה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נע</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בין 33 ל 122 תקלות. </a:t>
            </a:r>
            <a:r>
              <a:rPr lang="en-US" sz="1800" b="1" dirty="0" err="1">
                <a:solidFill>
                  <a:srgbClr val="FF0000"/>
                </a:solidFill>
                <a:latin typeface="Calibri" panose="020F0502020204030204" pitchFamily="34" charset="0"/>
                <a:cs typeface="Calibri" panose="020F0502020204030204" pitchFamily="34" charset="0"/>
              </a:rPr>
              <a:t>היעדר</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ההתאמה</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מראה</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שמספר</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שעות</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הטיסה</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אינו</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פרמטר</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כשל</a:t>
            </a:r>
            <a:r>
              <a:rPr lang="en-US" sz="1800" b="1" dirty="0">
                <a:solidFill>
                  <a:srgbClr val="FF0000"/>
                </a:solidFill>
                <a:latin typeface="Calibri" panose="020F0502020204030204" pitchFamily="34" charset="0"/>
                <a:cs typeface="Calibri" panose="020F0502020204030204" pitchFamily="34" charset="0"/>
              </a:rPr>
              <a:t> </a:t>
            </a:r>
            <a:r>
              <a:rPr lang="en-US" sz="1800" b="1" dirty="0" err="1">
                <a:solidFill>
                  <a:srgbClr val="FF0000"/>
                </a:solidFill>
                <a:latin typeface="Calibri" panose="020F0502020204030204" pitchFamily="34" charset="0"/>
                <a:cs typeface="Calibri" panose="020F0502020204030204" pitchFamily="34" charset="0"/>
              </a:rPr>
              <a:t>רלוונטי</a:t>
            </a:r>
            <a:r>
              <a:rPr lang="en-US" sz="1800" b="1" dirty="0">
                <a:solidFill>
                  <a:srgbClr val="FF0000"/>
                </a:solidFill>
                <a:latin typeface="Calibri" panose="020F0502020204030204" pitchFamily="34" charset="0"/>
                <a:cs typeface="Calibri" panose="020F0502020204030204" pitchFamily="34" charset="0"/>
              </a:rPr>
              <a:t>.</a:t>
            </a:r>
            <a:endParaRPr sz="1800" b="1" dirty="0">
              <a:solidFill>
                <a:srgbClr val="FF0000"/>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18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r>
              <a:rPr lang="en-US" sz="1800" b="1" dirty="0" err="1">
                <a:solidFill>
                  <a:schemeClr val="dk1"/>
                </a:solidFill>
                <a:latin typeface="Calibri" panose="020F0502020204030204" pitchFamily="34" charset="0"/>
                <a:cs typeface="Calibri" panose="020F0502020204030204" pitchFamily="34" charset="0"/>
              </a:rPr>
              <a:t>לאחר</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מכן</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בוצע</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תהליך</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ניתוח</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גורמי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שורש</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וזיהוי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שחיקת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חותם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הגומי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שגרם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לזליגת</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דלק</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מתא הדלק </a:t>
            </a:r>
            <a:r>
              <a:rPr lang="en-US" sz="1800" b="1" dirty="0" err="1">
                <a:solidFill>
                  <a:schemeClr val="dk1"/>
                </a:solidFill>
                <a:latin typeface="Calibri" panose="020F0502020204030204" pitchFamily="34" charset="0"/>
                <a:cs typeface="Calibri" panose="020F0502020204030204" pitchFamily="34" charset="0"/>
              </a:rPr>
              <a:t>הפנימי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לסביבה</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ניתוח</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מפורט</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תהליך</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בלאי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זה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מגלה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שהעומסים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השולטים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במקרה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זה</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העומס</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הרגיל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Fn</a:t>
            </a:r>
            <a:r>
              <a:rPr lang="en-US" sz="1800" b="1" dirty="0">
                <a:solidFill>
                  <a:schemeClr val="dk1"/>
                </a:solidFill>
                <a:latin typeface="Calibri" panose="020F0502020204030204" pitchFamily="34" charset="0"/>
                <a:cs typeface="Calibri" panose="020F0502020204030204" pitchFamily="34" charset="0"/>
              </a:rPr>
              <a:t>) </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המופעל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על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החותם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והמרחק</a:t>
            </a:r>
            <a:r>
              <a:rPr lang="en-US" sz="1800" b="1" dirty="0">
                <a:solidFill>
                  <a:schemeClr val="dk1"/>
                </a:solidFill>
                <a:latin typeface="Calibri" panose="020F0502020204030204" pitchFamily="34" charset="0"/>
                <a:cs typeface="Calibri" panose="020F0502020204030204" pitchFamily="34" charset="0"/>
              </a:rPr>
              <a:t> (s) </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שנסעו</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עם</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החותם</a:t>
            </a:r>
            <a:r>
              <a:rPr lang="he-IL" sz="1800" b="1" dirty="0">
                <a:solidFill>
                  <a:schemeClr val="dk1"/>
                </a:solidFill>
                <a:latin typeface="Calibri" panose="020F0502020204030204" pitchFamily="34" charset="0"/>
                <a:cs typeface="Calibri" panose="020F0502020204030204" pitchFamily="34" charset="0"/>
              </a:rPr>
              <a:t>.</a:t>
            </a:r>
          </a:p>
          <a:p>
            <a:pPr marL="0" marR="0" lvl="0" indent="0" algn="r" rtl="1">
              <a:lnSpc>
                <a:spcPct val="110000"/>
              </a:lnSpc>
              <a:spcBef>
                <a:spcPts val="0"/>
              </a:spcBef>
              <a:spcAft>
                <a:spcPts val="0"/>
              </a:spcAft>
              <a:buNone/>
            </a:pPr>
            <a:r>
              <a:rPr lang="he-IL" sz="1800" b="1" dirty="0">
                <a:solidFill>
                  <a:schemeClr val="dk1"/>
                </a:solidFill>
                <a:latin typeface="Calibri" panose="020F0502020204030204" pitchFamily="34" charset="0"/>
                <a:cs typeface="Calibri" panose="020F0502020204030204" pitchFamily="34" charset="0"/>
              </a:rPr>
              <a:t>לטובת </a:t>
            </a:r>
            <a:r>
              <a:rPr lang="en-US" sz="1800" b="1" dirty="0" err="1">
                <a:solidFill>
                  <a:schemeClr val="dk1"/>
                </a:solidFill>
                <a:latin typeface="Calibri" panose="020F0502020204030204" pitchFamily="34" charset="0"/>
                <a:cs typeface="Calibri" panose="020F0502020204030204" pitchFamily="34" charset="0"/>
              </a:rPr>
              <a:t>השלמת</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הניתוח</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יחושב</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נפח</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השחיקה</a:t>
            </a:r>
            <a:r>
              <a:rPr lang="en-US" sz="1800" b="1" dirty="0">
                <a:solidFill>
                  <a:schemeClr val="dk1"/>
                </a:solidFill>
                <a:latin typeface="Calibri" panose="020F0502020204030204" pitchFamily="34" charset="0"/>
                <a:cs typeface="Calibri" panose="020F0502020204030204" pitchFamily="34" charset="0"/>
              </a:rPr>
              <a:t> (V) </a:t>
            </a:r>
            <a:r>
              <a:rPr lang="he-IL"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על</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ידי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חוק</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ארכארד</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לתהליכי</a:t>
            </a:r>
            <a:r>
              <a:rPr lang="en-US" sz="1800" b="1" dirty="0">
                <a:solidFill>
                  <a:schemeClr val="dk1"/>
                </a:solidFill>
                <a:latin typeface="Calibri" panose="020F0502020204030204" pitchFamily="34" charset="0"/>
                <a:cs typeface="Calibri" panose="020F0502020204030204" pitchFamily="34" charset="0"/>
              </a:rPr>
              <a:t> </a:t>
            </a:r>
            <a:r>
              <a:rPr lang="en-US" sz="1800" b="1" dirty="0" err="1">
                <a:solidFill>
                  <a:schemeClr val="dk1"/>
                </a:solidFill>
                <a:latin typeface="Calibri" panose="020F0502020204030204" pitchFamily="34" charset="0"/>
                <a:cs typeface="Calibri" panose="020F0502020204030204" pitchFamily="34" charset="0"/>
              </a:rPr>
              <a:t>שחיקה</a:t>
            </a:r>
            <a:r>
              <a:rPr lang="he-IL" sz="1800" b="1" dirty="0">
                <a:solidFill>
                  <a:schemeClr val="dk1"/>
                </a:solidFill>
                <a:latin typeface="Calibri" panose="020F0502020204030204" pitchFamily="34" charset="0"/>
                <a:cs typeface="Calibri" panose="020F0502020204030204" pitchFamily="34" charset="0"/>
              </a:rPr>
              <a:t>. באמצעות חישוב זה ייבנה אלגוריתם למימוש מנגנון אחזקה מתאים.</a:t>
            </a:r>
            <a:endParaRPr sz="18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1800" b="1" dirty="0">
              <a:solidFill>
                <a:schemeClr val="accent5"/>
              </a:solidFill>
              <a:latin typeface="Calibri" panose="020F0502020204030204" pitchFamily="34" charset="0"/>
              <a:cs typeface="Calibri" panose="020F0502020204030204" pitchFamily="34" charset="0"/>
            </a:endParaRPr>
          </a:p>
          <a:p>
            <a:pPr marL="0" lvl="0" indent="0" algn="r" rtl="1">
              <a:spcBef>
                <a:spcPts val="0"/>
              </a:spcBef>
              <a:spcAft>
                <a:spcPts val="0"/>
              </a:spcAft>
              <a:buClr>
                <a:schemeClr val="dk1"/>
              </a:buClr>
              <a:buSzPts val="1100"/>
              <a:buFont typeface="Arial"/>
              <a:buNone/>
            </a:pPr>
            <a:r>
              <a:rPr lang="en-US" sz="2000" b="1" dirty="0" err="1">
                <a:solidFill>
                  <a:schemeClr val="accent5"/>
                </a:solidFill>
                <a:latin typeface="Calibri" panose="020F0502020204030204" pitchFamily="34" charset="0"/>
                <a:cs typeface="Calibri" panose="020F0502020204030204" pitchFamily="34" charset="0"/>
              </a:rPr>
              <a:t>ניתוח</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זה</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מראה</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כי</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גישת</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אחזקה</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חזויה</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מבוססת</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על</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מנגנון</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כשלים</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פיזיים</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מאפשרת</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להתאים</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את</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פעילויות</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התחזוקה</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לפרופיל</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השימוש</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הספציפי</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של</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כל</a:t>
            </a:r>
            <a:r>
              <a:rPr lang="en-US" sz="2000" b="1" dirty="0">
                <a:solidFill>
                  <a:schemeClr val="accent5"/>
                </a:solidFill>
                <a:latin typeface="Calibri" panose="020F0502020204030204" pitchFamily="34" charset="0"/>
                <a:cs typeface="Calibri" panose="020F0502020204030204" pitchFamily="34" charset="0"/>
              </a:rPr>
              <a:t> </a:t>
            </a:r>
            <a:r>
              <a:rPr lang="en-US" sz="2000" b="1" dirty="0" err="1">
                <a:solidFill>
                  <a:schemeClr val="accent5"/>
                </a:solidFill>
                <a:latin typeface="Calibri" panose="020F0502020204030204" pitchFamily="34" charset="0"/>
                <a:cs typeface="Calibri" panose="020F0502020204030204" pitchFamily="34" charset="0"/>
              </a:rPr>
              <a:t>מערכת</a:t>
            </a:r>
            <a:r>
              <a:rPr lang="en-US" sz="2000" b="1" dirty="0">
                <a:solidFill>
                  <a:schemeClr val="accent5"/>
                </a:solidFill>
                <a:latin typeface="Calibri" panose="020F0502020204030204" pitchFamily="34" charset="0"/>
                <a:cs typeface="Calibri" panose="020F0502020204030204" pitchFamily="34" charset="0"/>
              </a:rPr>
              <a:t>!</a:t>
            </a:r>
            <a:endParaRPr sz="2000" b="1" dirty="0">
              <a:solidFill>
                <a:schemeClr val="accent5"/>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1800" b="1" dirty="0">
              <a:solidFill>
                <a:schemeClr val="dk1"/>
              </a:solidFill>
              <a:latin typeface="Calibri" panose="020F0502020204030204" pitchFamily="34" charset="0"/>
              <a:cs typeface="Calibri" panose="020F0502020204030204" pitchFamily="34" charset="0"/>
            </a:endParaRPr>
          </a:p>
          <a:p>
            <a:pPr marL="0" marR="0" lvl="0" indent="0" algn="r" rtl="1">
              <a:lnSpc>
                <a:spcPct val="110000"/>
              </a:lnSpc>
              <a:spcBef>
                <a:spcPts val="0"/>
              </a:spcBef>
              <a:spcAft>
                <a:spcPts val="0"/>
              </a:spcAft>
              <a:buNone/>
            </a:pPr>
            <a:endParaRPr sz="1800" b="1" dirty="0">
              <a:solidFill>
                <a:schemeClr val="dk1"/>
              </a:solidFill>
              <a:latin typeface="Calibri" panose="020F0502020204030204" pitchFamily="34" charset="0"/>
              <a:cs typeface="Calibri" panose="020F0502020204030204" pitchFamily="34" charset="0"/>
            </a:endParaRPr>
          </a:p>
        </p:txBody>
      </p:sp>
      <p:pic>
        <p:nvPicPr>
          <p:cNvPr id="165" name="Google Shape;165;gb0742f5f34_1_26"/>
          <p:cNvPicPr preferRelativeResize="0"/>
          <p:nvPr/>
        </p:nvPicPr>
        <p:blipFill rotWithShape="1">
          <a:blip r:embed="rId3">
            <a:alphaModFix/>
          </a:blip>
          <a:srcRect r="49977"/>
          <a:stretch/>
        </p:blipFill>
        <p:spPr>
          <a:xfrm>
            <a:off x="422477" y="524850"/>
            <a:ext cx="4225722" cy="3090176"/>
          </a:xfrm>
          <a:prstGeom prst="rect">
            <a:avLst/>
          </a:prstGeom>
          <a:noFill/>
          <a:ln>
            <a:noFill/>
          </a:ln>
        </p:spPr>
      </p:pic>
      <p:pic>
        <p:nvPicPr>
          <p:cNvPr id="166" name="Google Shape;166;gb0742f5f34_1_26"/>
          <p:cNvPicPr preferRelativeResize="0"/>
          <p:nvPr/>
        </p:nvPicPr>
        <p:blipFill rotWithShape="1">
          <a:blip r:embed="rId3">
            <a:alphaModFix/>
          </a:blip>
          <a:srcRect l="49977"/>
          <a:stretch/>
        </p:blipFill>
        <p:spPr>
          <a:xfrm>
            <a:off x="422475" y="3551450"/>
            <a:ext cx="4225722" cy="3090176"/>
          </a:xfrm>
          <a:prstGeom prst="rect">
            <a:avLst/>
          </a:prstGeom>
          <a:noFill/>
          <a:ln>
            <a:noFill/>
          </a:ln>
        </p:spPr>
      </p:pic>
      <p:sp>
        <p:nvSpPr>
          <p:cNvPr id="167" name="Google Shape;167;gb0742f5f34_1_26"/>
          <p:cNvSpPr txBox="1"/>
          <p:nvPr/>
        </p:nvSpPr>
        <p:spPr>
          <a:xfrm>
            <a:off x="2090050" y="1713450"/>
            <a:ext cx="3000000" cy="3000000"/>
          </a:xfrm>
          <a:prstGeom prst="rect">
            <a:avLst/>
          </a:prstGeom>
          <a:noFill/>
          <a:ln>
            <a:noFill/>
          </a:ln>
        </p:spPr>
        <p:txBody>
          <a:bodyPr spcFirstLastPara="1" wrap="square" lIns="91425" tIns="91425" rIns="91425" bIns="91425" anchor="ctr" anchorCtr="0">
            <a:noAutofit/>
          </a:bodyPr>
          <a:lstStyle/>
          <a:p>
            <a:pPr marL="0" marR="0" lvl="0" indent="0" algn="r" rtl="1">
              <a:lnSpc>
                <a:spcPct val="110000"/>
              </a:lnSpc>
              <a:spcBef>
                <a:spcPts val="0"/>
              </a:spcBef>
              <a:spcAft>
                <a:spcPts val="0"/>
              </a:spcAft>
              <a:buNone/>
            </a:pPr>
            <a:endParaRPr sz="1800" b="1">
              <a:solidFill>
                <a:schemeClr val="dk1"/>
              </a:solidFill>
              <a:latin typeface="Calibri" panose="020F0502020204030204" pitchFamily="34" charset="0"/>
              <a:ea typeface="Tahoma"/>
              <a:cs typeface="Calibri" panose="020F0502020204030204" pitchFamily="34" charset="0"/>
              <a:sym typeface="Tahoma"/>
            </a:endParaRPr>
          </a:p>
        </p:txBody>
      </p:sp>
      <p:sp>
        <p:nvSpPr>
          <p:cNvPr id="2" name="מלבן 1">
            <a:extLst>
              <a:ext uri="{FF2B5EF4-FFF2-40B4-BE49-F238E27FC236}">
                <a16:creationId xmlns:a16="http://schemas.microsoft.com/office/drawing/2014/main" id="{A7613606-7D81-405E-84FB-67FACFCDF851}"/>
              </a:ext>
            </a:extLst>
          </p:cNvPr>
          <p:cNvSpPr/>
          <p:nvPr/>
        </p:nvSpPr>
        <p:spPr>
          <a:xfrm>
            <a:off x="3312516" y="88395"/>
            <a:ext cx="1777534" cy="70605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היעדר מגמתיות</a:t>
            </a:r>
          </a:p>
        </p:txBody>
      </p:sp>
      <p:sp>
        <p:nvSpPr>
          <p:cNvPr id="8" name="מלבן 7">
            <a:extLst>
              <a:ext uri="{FF2B5EF4-FFF2-40B4-BE49-F238E27FC236}">
                <a16:creationId xmlns:a16="http://schemas.microsoft.com/office/drawing/2014/main" id="{E5893DD8-6CFF-47F6-9DFB-DA5AC90141AD}"/>
              </a:ext>
            </a:extLst>
          </p:cNvPr>
          <p:cNvSpPr/>
          <p:nvPr/>
        </p:nvSpPr>
        <p:spPr>
          <a:xfrm>
            <a:off x="3312516" y="3698453"/>
            <a:ext cx="1777534" cy="70605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t>מגמה איכותית</a:t>
            </a:r>
          </a:p>
        </p:txBody>
      </p:sp>
      <p:sp>
        <p:nvSpPr>
          <p:cNvPr id="9" name="Google Shape;156;p8">
            <a:extLst>
              <a:ext uri="{FF2B5EF4-FFF2-40B4-BE49-F238E27FC236}">
                <a16:creationId xmlns:a16="http://schemas.microsoft.com/office/drawing/2014/main" id="{897C2108-B6B3-475F-93DD-FDE6E6ACDC7D}"/>
              </a:ext>
            </a:extLst>
          </p:cNvPr>
          <p:cNvSpPr txBox="1">
            <a:spLocks/>
          </p:cNvSpPr>
          <p:nvPr/>
        </p:nvSpPr>
        <p:spPr>
          <a:xfrm flipH="1">
            <a:off x="2898352" y="-23075"/>
            <a:ext cx="8871171" cy="1188600"/>
          </a:xfrm>
          <a:prstGeom prst="rect">
            <a:avLst/>
          </a:prstGeom>
          <a:noFill/>
          <a:ln>
            <a:noFill/>
          </a:ln>
        </p:spPr>
        <p:txBody>
          <a:bodyPr spcFirstLastPara="1" wrap="square" lIns="91425" tIns="45700" rIns="91425" bIns="45700" anchor="b" anchorCtr="0">
            <a:normAutofit fontScale="97500"/>
          </a:bodyPr>
          <a:lstStyle>
            <a:defPPr marR="0" lvl="0" algn="l" rtl="0">
              <a:lnSpc>
                <a:spcPct val="100000"/>
              </a:lnSpc>
              <a:spcBef>
                <a:spcPts val="0"/>
              </a:spcBef>
              <a:spcAft>
                <a:spcPts val="0"/>
              </a:spcAft>
            </a:defPPr>
            <a:lvl1pPr marR="0" lvl="0" algn="r" rtl="1">
              <a:lnSpc>
                <a:spcPct val="100000"/>
              </a:lnSpc>
              <a:spcBef>
                <a:spcPts val="0"/>
              </a:spcBef>
              <a:spcAft>
                <a:spcPts val="0"/>
              </a:spcAft>
              <a:buClr>
                <a:srgbClr val="3F3F3F"/>
              </a:buClr>
              <a:buSzPts val="2800"/>
              <a:buFont typeface="Tahoma"/>
              <a:buNone/>
              <a:defRPr sz="2800" b="0" i="0" u="none" strike="noStrike" cap="none">
                <a:solidFill>
                  <a:srgbClr val="3F3F3F"/>
                </a:solidFill>
                <a:latin typeface="Tahoma"/>
                <a:ea typeface="Tahoma"/>
                <a:cs typeface="Tahoma"/>
                <a:sym typeface="Tahoma"/>
              </a:defRPr>
            </a:lvl1pPr>
            <a:lvl2pPr marR="0" lvl="1"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r" rtl="1">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r>
              <a:rPr lang="he-IL" sz="2400" b="1" dirty="0">
                <a:solidFill>
                  <a:srgbClr val="262626"/>
                </a:solidFill>
                <a:latin typeface="Calibri" panose="020F0502020204030204" pitchFamily="34" charset="0"/>
                <a:ea typeface="Gisha"/>
                <a:cs typeface="Calibri" panose="020F0502020204030204" pitchFamily="34" charset="0"/>
                <a:sym typeface="Gisha"/>
              </a:rPr>
              <a:t>ניתוח מנגנוני כשלים פיזיים - הדגמת </a:t>
            </a:r>
            <a:r>
              <a:rPr lang="he-IL" sz="2400" b="1" dirty="0">
                <a:solidFill>
                  <a:srgbClr val="262626"/>
                </a:solidFill>
                <a:latin typeface="Calibri" panose="020F0502020204030204" pitchFamily="34" charset="0"/>
                <a:cs typeface="Calibri" panose="020F0502020204030204" pitchFamily="34" charset="0"/>
                <a:sym typeface="Gisha"/>
              </a:rPr>
              <a:t>הטכניקה ע"ג מסוק </a:t>
            </a:r>
            <a:r>
              <a:rPr lang="en-US" sz="2400" b="1" dirty="0">
                <a:solidFill>
                  <a:srgbClr val="262626"/>
                </a:solidFill>
                <a:latin typeface="Calibri" panose="020F0502020204030204" pitchFamily="34" charset="0"/>
                <a:cs typeface="Calibri" panose="020F0502020204030204" pitchFamily="34" charset="0"/>
                <a:sym typeface="Gisha"/>
              </a:rPr>
              <a:t>NH-90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של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TotalTime>
  <Words>5543</Words>
  <Application>Microsoft Office PowerPoint</Application>
  <PresentationFormat>מסך רחב</PresentationFormat>
  <Paragraphs>492</Paragraphs>
  <Slides>53</Slides>
  <Notes>52</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53</vt:i4>
      </vt:variant>
    </vt:vector>
  </HeadingPairs>
  <TitlesOfParts>
    <vt:vector size="62" baseType="lpstr">
      <vt:lpstr>Tahoma</vt:lpstr>
      <vt:lpstr>Noto Sans Symbols</vt:lpstr>
      <vt:lpstr>Wingdings</vt:lpstr>
      <vt:lpstr>Calibri</vt:lpstr>
      <vt:lpstr>Libre Franklin</vt:lpstr>
      <vt:lpstr>Franklin Gothic</vt:lpstr>
      <vt:lpstr>Gisha</vt:lpstr>
      <vt:lpstr>Arial</vt:lpstr>
      <vt:lpstr>DividendVTI</vt:lpstr>
      <vt:lpstr>מצגת של PowerPoint‏</vt:lpstr>
      <vt:lpstr>הגדרה - אחזקה חזויה</vt:lpstr>
      <vt:lpstr>אחזקה חזויה - שאלות המחקר</vt:lpstr>
      <vt:lpstr>מצגת של PowerPoint‏</vt:lpstr>
      <vt:lpstr>מצגת של PowerPoint‏</vt:lpstr>
      <vt:lpstr>ניתוח מנגנוני כשלים פיזיים - הגדרת הבעיה</vt:lpstr>
      <vt:lpstr>ניתוח מנגנוני כשלים פיזיים  -טכניקה לפתרון</vt:lpstr>
      <vt:lpstr>ניתוח מנגנוני כשלים פיזיים  -הדגמת הטכניקה ע"ג מסוק NH-90</vt:lpstr>
      <vt:lpstr>מצגת של PowerPoint‏</vt:lpstr>
      <vt:lpstr>מצגת של PowerPoint‏</vt:lpstr>
      <vt:lpstr>הגדרת הבעיה</vt:lpstr>
      <vt:lpstr>טכניקה לפתרון</vt:lpstr>
      <vt:lpstr>טכניקה לפתרון</vt:lpstr>
      <vt:lpstr>הדגמת הטכניקה</vt:lpstr>
      <vt:lpstr>מצגת של PowerPoint‏</vt:lpstr>
      <vt:lpstr>מצגת של PowerPoint‏</vt:lpstr>
      <vt:lpstr>מצגת של PowerPoint‏</vt:lpstr>
      <vt:lpstr>מצגת של PowerPoint‏</vt:lpstr>
      <vt:lpstr>הגדרת הבעיה</vt:lpstr>
      <vt:lpstr> טכניקה לפתרון</vt:lpstr>
      <vt:lpstr> טכניקה לפתרון</vt:lpstr>
      <vt:lpstr>הגדרת מושגים </vt:lpstr>
      <vt:lpstr>הדגמת הטכניקה</vt:lpstr>
      <vt:lpstr>הדגמת הטכניקה</vt:lpstr>
      <vt:lpstr>הדגמת הטכניקה</vt:lpstr>
      <vt:lpstr>הדגמת הטכניקה- ניתוח התוצאות-</vt:lpstr>
      <vt:lpstr>הדגמת הטכניקה</vt:lpstr>
      <vt:lpstr>מצגת של PowerPoint‏</vt:lpstr>
      <vt:lpstr>הגדרת הבעיה</vt:lpstr>
      <vt:lpstr>למידת מכונה - עץ החלטות</vt:lpstr>
      <vt:lpstr>פתרון הבעיה </vt:lpstr>
      <vt:lpstr>מימוש הפתרון </vt:lpstr>
      <vt:lpstr>הצגה של התוצאות</vt:lpstr>
      <vt:lpstr>מצגת של PowerPoint‏</vt:lpstr>
      <vt:lpstr>הגדרת הבעיה</vt:lpstr>
      <vt:lpstr>טכניקה לפתרון</vt:lpstr>
      <vt:lpstr>הדגמת הטכניקה </vt:lpstr>
      <vt:lpstr>הדגמת הטכניקה - המשך </vt:lpstr>
      <vt:lpstr>מצגת של PowerPoint‏</vt:lpstr>
      <vt:lpstr>מצגת של PowerPoint‏</vt:lpstr>
      <vt:lpstr>מצגת של PowerPoint‏</vt:lpstr>
      <vt:lpstr>מסמך אפיון SRS - ניתוח הדרישות</vt:lpstr>
      <vt:lpstr>מסמך אפיון SRS – תכונות המערכת</vt:lpstr>
      <vt:lpstr>מצגת של PowerPoint‏</vt:lpstr>
      <vt:lpstr>השוואה בין הטכניקות   (1/2)</vt:lpstr>
      <vt:lpstr>השוואה בין הטכניקות   (1/2)</vt:lpstr>
      <vt:lpstr>מסקנות מהשוואת הטכניקות    (1/2)</vt:lpstr>
      <vt:lpstr>מסקנות מהשוואת הטכניקות    (2/2)</vt:lpstr>
      <vt:lpstr>הפקת לקחים        (1/2)</vt:lpstr>
      <vt:lpstr>הפקת לקחים        (2/2)</vt:lpstr>
      <vt:lpstr>ניתוח והפקת לקחים לגבי הנדסת דרישות  (1/2)</vt:lpstr>
      <vt:lpstr>ניתוח והפקת לקחים לגבי הנדסת דרישות  (2/2)</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eden schwartz</dc:creator>
  <cp:lastModifiedBy>assaf sdasd</cp:lastModifiedBy>
  <cp:revision>59</cp:revision>
  <dcterms:created xsi:type="dcterms:W3CDTF">2020-10-14T19:34:45Z</dcterms:created>
  <dcterms:modified xsi:type="dcterms:W3CDTF">2021-01-06T14:09:13Z</dcterms:modified>
</cp:coreProperties>
</file>